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4" r:id="rId3"/>
  </p:sldMasterIdLst>
  <p:notesMasterIdLst>
    <p:notesMasterId r:id="rId40"/>
  </p:notesMasterIdLst>
  <p:handoutMasterIdLst>
    <p:handoutMasterId r:id="rId41"/>
  </p:handoutMasterIdLst>
  <p:sldIdLst>
    <p:sldId id="256" r:id="rId4"/>
    <p:sldId id="257" r:id="rId5"/>
    <p:sldId id="258" r:id="rId6"/>
    <p:sldId id="259" r:id="rId7"/>
    <p:sldId id="260" r:id="rId8"/>
    <p:sldId id="275" r:id="rId9"/>
    <p:sldId id="276" r:id="rId10"/>
    <p:sldId id="277"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7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chemeClr val="tx1">
                    <a:lumMod val="65000"/>
                    <a:lumOff val="35000"/>
                  </a:schemeClr>
                </a:solidFill>
                <a:latin typeface="+mn-lt"/>
                <a:ea typeface="+mn-ea"/>
                <a:cs typeface="+mn-cs"/>
              </a:defRPr>
            </a:pPr>
            <a:r>
              <a:rPr lang="en-ZA" b="1" dirty="0"/>
              <a:t>Co-morbidity of depression in one or more physical conditions</a:t>
            </a:r>
          </a:p>
        </c:rich>
      </c:tx>
      <c:layout>
        <c:manualLayout>
          <c:xMode val="edge"/>
          <c:yMode val="edge"/>
          <c:x val="0.16484669478174369"/>
          <c:y val="1.7640530438249171E-2"/>
        </c:manualLayout>
      </c:layout>
      <c:overlay val="0"/>
      <c:spPr>
        <a:noFill/>
        <a:ln>
          <a:noFill/>
        </a:ln>
        <a:effectLst/>
      </c:spPr>
    </c:title>
    <c:autoTitleDeleted val="0"/>
    <c:plotArea>
      <c:layout/>
      <c:barChart>
        <c:barDir val="bar"/>
        <c:grouping val="clustered"/>
        <c:varyColors val="0"/>
        <c:ser>
          <c:idx val="0"/>
          <c:order val="0"/>
          <c:tx>
            <c:strRef>
              <c:f>Sheet1!$B$2</c:f>
              <c:strCache>
                <c:ptCount val="1"/>
                <c:pt idx="0">
                  <c:v>Depression Percentage</c:v>
                </c:pt>
              </c:strCache>
            </c:strRef>
          </c:tx>
          <c:spPr>
            <a:solidFill>
              <a:schemeClr val="accent1"/>
            </a:solidFill>
            <a:ln>
              <a:noFill/>
            </a:ln>
            <a:effectLst/>
          </c:spPr>
          <c:invertIfNegative val="0"/>
          <c:cat>
            <c:strRef>
              <c:f>Sheet1!$A$3:$A$9</c:f>
              <c:strCache>
                <c:ptCount val="7"/>
                <c:pt idx="0">
                  <c:v>HPT</c:v>
                </c:pt>
                <c:pt idx="1">
                  <c:v>DM</c:v>
                </c:pt>
                <c:pt idx="2">
                  <c:v>CRD</c:v>
                </c:pt>
                <c:pt idx="3">
                  <c:v>Patients with HPT and CRD</c:v>
                </c:pt>
                <c:pt idx="4">
                  <c:v>Patients with HPT and DM</c:v>
                </c:pt>
                <c:pt idx="5">
                  <c:v>Patients with DM and CRD</c:v>
                </c:pt>
                <c:pt idx="6">
                  <c:v>Patients with HPT, CRD and DM</c:v>
                </c:pt>
              </c:strCache>
            </c:strRef>
          </c:cat>
          <c:val>
            <c:numRef>
              <c:f>Sheet1!$B$3:$B$9</c:f>
              <c:numCache>
                <c:formatCode>General</c:formatCode>
                <c:ptCount val="7"/>
                <c:pt idx="0">
                  <c:v>50</c:v>
                </c:pt>
                <c:pt idx="1">
                  <c:v>45</c:v>
                </c:pt>
                <c:pt idx="2">
                  <c:v>65</c:v>
                </c:pt>
                <c:pt idx="3">
                  <c:v>66</c:v>
                </c:pt>
                <c:pt idx="4">
                  <c:v>46</c:v>
                </c:pt>
                <c:pt idx="5">
                  <c:v>63</c:v>
                </c:pt>
                <c:pt idx="6">
                  <c:v>65</c:v>
                </c:pt>
              </c:numCache>
            </c:numRef>
          </c:val>
          <c:extLst>
            <c:ext xmlns:c16="http://schemas.microsoft.com/office/drawing/2014/chart" uri="{C3380CC4-5D6E-409C-BE32-E72D297353CC}">
              <c16:uniqueId val="{00000000-307E-4FE9-9D9F-6824B47F13AF}"/>
            </c:ext>
          </c:extLst>
        </c:ser>
        <c:dLbls>
          <c:showLegendKey val="0"/>
          <c:showVal val="0"/>
          <c:showCatName val="0"/>
          <c:showSerName val="0"/>
          <c:showPercent val="0"/>
          <c:showBubbleSize val="0"/>
        </c:dLbls>
        <c:gapWidth val="182"/>
        <c:axId val="1269041984"/>
        <c:axId val="1269039264"/>
      </c:barChart>
      <c:catAx>
        <c:axId val="1269041984"/>
        <c:scaling>
          <c:orientation val="minMax"/>
        </c:scaling>
        <c:delete val="0"/>
        <c:axPos val="l"/>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n-ZA"/>
                  <a:t>Category</a:t>
                </a:r>
              </a:p>
            </c:rich>
          </c:tx>
          <c:layout>
            <c:manualLayout>
              <c:xMode val="edge"/>
              <c:yMode val="edge"/>
              <c:x val="2.5000000000000071E-2"/>
              <c:y val="0.3921449402158078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269039264"/>
        <c:crosses val="autoZero"/>
        <c:auto val="1"/>
        <c:lblAlgn val="ctr"/>
        <c:lblOffset val="100"/>
        <c:noMultiLvlLbl val="0"/>
      </c:catAx>
      <c:valAx>
        <c:axId val="12690392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n-ZA"/>
                  <a:t>Percentage</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26904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13406114090821E-2"/>
          <c:y val="3.2995138506822619E-2"/>
          <c:w val="0.91739384026272053"/>
          <c:h val="0.45857366171049091"/>
        </c:manualLayout>
      </c:layout>
      <c:barChart>
        <c:barDir val="col"/>
        <c:grouping val="clustered"/>
        <c:varyColors val="0"/>
        <c:ser>
          <c:idx val="0"/>
          <c:order val="0"/>
          <c:tx>
            <c:strRef>
              <c:f>Sheet1!$B$1</c:f>
              <c:strCache>
                <c:ptCount val="1"/>
                <c:pt idx="0">
                  <c:v>Mean Morbidity</c:v>
                </c:pt>
              </c:strCache>
            </c:strRef>
          </c:tx>
          <c:spPr>
            <a:solidFill>
              <a:schemeClr val="accent1"/>
            </a:solidFill>
            <a:ln>
              <a:noFill/>
            </a:ln>
            <a:effectLst/>
          </c:spPr>
          <c:invertIfNegative val="0"/>
          <c:cat>
            <c:strRef>
              <c:f>Sheet1!$A$2:$A$8</c:f>
              <c:strCache>
                <c:ptCount val="7"/>
                <c:pt idx="0">
                  <c:v>HIV</c:v>
                </c:pt>
                <c:pt idx="1">
                  <c:v>Hypertension</c:v>
                </c:pt>
                <c:pt idx="2">
                  <c:v>Diabetes</c:v>
                </c:pt>
                <c:pt idx="3">
                  <c:v>HIV &amp; Hypertension</c:v>
                </c:pt>
                <c:pt idx="4">
                  <c:v>HIV &amp; Diabetes</c:v>
                </c:pt>
                <c:pt idx="5">
                  <c:v>Hypertension &amp; Diabetes</c:v>
                </c:pt>
                <c:pt idx="6">
                  <c:v>HIV/Hypertension/Diabetes</c:v>
                </c:pt>
              </c:strCache>
            </c:strRef>
          </c:cat>
          <c:val>
            <c:numRef>
              <c:f>Sheet1!$B$2:$B$8</c:f>
              <c:numCache>
                <c:formatCode>General</c:formatCode>
                <c:ptCount val="7"/>
                <c:pt idx="0">
                  <c:v>1.4</c:v>
                </c:pt>
                <c:pt idx="1">
                  <c:v>1.6</c:v>
                </c:pt>
                <c:pt idx="2">
                  <c:v>2</c:v>
                </c:pt>
              </c:numCache>
            </c:numRef>
          </c:val>
          <c:extLst>
            <c:ext xmlns:c16="http://schemas.microsoft.com/office/drawing/2014/chart" uri="{C3380CC4-5D6E-409C-BE32-E72D297353CC}">
              <c16:uniqueId val="{00000000-7B5D-4EA5-A156-5F351BFDAE6B}"/>
            </c:ext>
          </c:extLst>
        </c:ser>
        <c:ser>
          <c:idx val="1"/>
          <c:order val="1"/>
          <c:tx>
            <c:strRef>
              <c:f>Sheet1!$C$1</c:f>
              <c:strCache>
                <c:ptCount val="1"/>
                <c:pt idx="0">
                  <c:v>% Multimorbid</c:v>
                </c:pt>
              </c:strCache>
            </c:strRef>
          </c:tx>
          <c:spPr>
            <a:solidFill>
              <a:schemeClr val="accent2"/>
            </a:solidFill>
            <a:ln>
              <a:noFill/>
            </a:ln>
            <a:effectLst/>
          </c:spPr>
          <c:invertIfNegative val="0"/>
          <c:cat>
            <c:strRef>
              <c:f>Sheet1!$A$2:$A$8</c:f>
              <c:strCache>
                <c:ptCount val="7"/>
                <c:pt idx="0">
                  <c:v>HIV</c:v>
                </c:pt>
                <c:pt idx="1">
                  <c:v>Hypertension</c:v>
                </c:pt>
                <c:pt idx="2">
                  <c:v>Diabetes</c:v>
                </c:pt>
                <c:pt idx="3">
                  <c:v>HIV &amp; Hypertension</c:v>
                </c:pt>
                <c:pt idx="4">
                  <c:v>HIV &amp; Diabetes</c:v>
                </c:pt>
                <c:pt idx="5">
                  <c:v>Hypertension &amp; Diabetes</c:v>
                </c:pt>
                <c:pt idx="6">
                  <c:v>HIV/Hypertension/Diabetes</c:v>
                </c:pt>
              </c:strCache>
            </c:strRef>
          </c:cat>
          <c:val>
            <c:numRef>
              <c:f>Sheet1!$C$2:$C$8</c:f>
              <c:numCache>
                <c:formatCode>General</c:formatCode>
                <c:ptCount val="7"/>
                <c:pt idx="0">
                  <c:v>36.5</c:v>
                </c:pt>
                <c:pt idx="1">
                  <c:v>56.6</c:v>
                </c:pt>
                <c:pt idx="2">
                  <c:v>88</c:v>
                </c:pt>
              </c:numCache>
            </c:numRef>
          </c:val>
          <c:extLst>
            <c:ext xmlns:c16="http://schemas.microsoft.com/office/drawing/2014/chart" uri="{C3380CC4-5D6E-409C-BE32-E72D297353CC}">
              <c16:uniqueId val="{00000001-7B5D-4EA5-A156-5F351BFDAE6B}"/>
            </c:ext>
          </c:extLst>
        </c:ser>
        <c:ser>
          <c:idx val="2"/>
          <c:order val="2"/>
          <c:tx>
            <c:strRef>
              <c:f>Sheet1!$D$1</c:f>
              <c:strCache>
                <c:ptCount val="1"/>
                <c:pt idx="0">
                  <c:v>% Physical/ CMD Comorbid</c:v>
                </c:pt>
              </c:strCache>
            </c:strRef>
          </c:tx>
          <c:spPr>
            <a:solidFill>
              <a:schemeClr val="accent3"/>
            </a:solidFill>
            <a:ln>
              <a:noFill/>
            </a:ln>
            <a:effectLst/>
          </c:spPr>
          <c:invertIfNegative val="0"/>
          <c:cat>
            <c:strRef>
              <c:f>Sheet1!$A$2:$A$8</c:f>
              <c:strCache>
                <c:ptCount val="7"/>
                <c:pt idx="0">
                  <c:v>HIV</c:v>
                </c:pt>
                <c:pt idx="1">
                  <c:v>Hypertension</c:v>
                </c:pt>
                <c:pt idx="2">
                  <c:v>Diabetes</c:v>
                </c:pt>
                <c:pt idx="3">
                  <c:v>HIV &amp; Hypertension</c:v>
                </c:pt>
                <c:pt idx="4">
                  <c:v>HIV &amp; Diabetes</c:v>
                </c:pt>
                <c:pt idx="5">
                  <c:v>Hypertension &amp; Diabetes</c:v>
                </c:pt>
                <c:pt idx="6">
                  <c:v>HIV/Hypertension/Diabetes</c:v>
                </c:pt>
              </c:strCache>
            </c:strRef>
          </c:cat>
          <c:val>
            <c:numRef>
              <c:f>Sheet1!$D$2:$D$8</c:f>
              <c:numCache>
                <c:formatCode>General</c:formatCode>
                <c:ptCount val="7"/>
                <c:pt idx="0">
                  <c:v>14.9</c:v>
                </c:pt>
                <c:pt idx="1">
                  <c:v>9.4</c:v>
                </c:pt>
                <c:pt idx="2">
                  <c:v>7.6</c:v>
                </c:pt>
                <c:pt idx="3">
                  <c:v>13</c:v>
                </c:pt>
                <c:pt idx="4">
                  <c:v>10</c:v>
                </c:pt>
                <c:pt idx="5">
                  <c:v>12.6</c:v>
                </c:pt>
                <c:pt idx="6">
                  <c:v>12.2</c:v>
                </c:pt>
              </c:numCache>
            </c:numRef>
          </c:val>
          <c:extLst>
            <c:ext xmlns:c16="http://schemas.microsoft.com/office/drawing/2014/chart" uri="{C3380CC4-5D6E-409C-BE32-E72D297353CC}">
              <c16:uniqueId val="{00000002-7B5D-4EA5-A156-5F351BFDAE6B}"/>
            </c:ext>
          </c:extLst>
        </c:ser>
        <c:ser>
          <c:idx val="3"/>
          <c:order val="3"/>
          <c:tx>
            <c:strRef>
              <c:f>Sheet1!$E$1</c:f>
              <c:strCache>
                <c:ptCount val="1"/>
                <c:pt idx="0">
                  <c:v>% Physical/ Depression Comorbid</c:v>
                </c:pt>
              </c:strCache>
            </c:strRef>
          </c:tx>
          <c:spPr>
            <a:solidFill>
              <a:schemeClr val="accent4"/>
            </a:solidFill>
            <a:ln>
              <a:noFill/>
            </a:ln>
            <a:effectLst/>
          </c:spPr>
          <c:invertIfNegative val="0"/>
          <c:cat>
            <c:strRef>
              <c:f>Sheet1!$A$2:$A$8</c:f>
              <c:strCache>
                <c:ptCount val="7"/>
                <c:pt idx="0">
                  <c:v>HIV</c:v>
                </c:pt>
                <c:pt idx="1">
                  <c:v>Hypertension</c:v>
                </c:pt>
                <c:pt idx="2">
                  <c:v>Diabetes</c:v>
                </c:pt>
                <c:pt idx="3">
                  <c:v>HIV &amp; Hypertension</c:v>
                </c:pt>
                <c:pt idx="4">
                  <c:v>HIV &amp; Diabetes</c:v>
                </c:pt>
                <c:pt idx="5">
                  <c:v>Hypertension &amp; Diabetes</c:v>
                </c:pt>
                <c:pt idx="6">
                  <c:v>HIV/Hypertension/Diabetes</c:v>
                </c:pt>
              </c:strCache>
            </c:strRef>
          </c:cat>
          <c:val>
            <c:numRef>
              <c:f>Sheet1!$E$2:$E$8</c:f>
              <c:numCache>
                <c:formatCode>General</c:formatCode>
                <c:ptCount val="7"/>
                <c:pt idx="0">
                  <c:v>11.3</c:v>
                </c:pt>
                <c:pt idx="1">
                  <c:v>7.1</c:v>
                </c:pt>
                <c:pt idx="2">
                  <c:v>5.0999999999999996</c:v>
                </c:pt>
                <c:pt idx="3">
                  <c:v>9.8000000000000007</c:v>
                </c:pt>
                <c:pt idx="4">
                  <c:v>10</c:v>
                </c:pt>
                <c:pt idx="5">
                  <c:v>9.6</c:v>
                </c:pt>
                <c:pt idx="6">
                  <c:v>9.2000000000000011</c:v>
                </c:pt>
              </c:numCache>
            </c:numRef>
          </c:val>
          <c:extLst>
            <c:ext xmlns:c16="http://schemas.microsoft.com/office/drawing/2014/chart" uri="{C3380CC4-5D6E-409C-BE32-E72D297353CC}">
              <c16:uniqueId val="{00000003-7B5D-4EA5-A156-5F351BFDAE6B}"/>
            </c:ext>
          </c:extLst>
        </c:ser>
        <c:ser>
          <c:idx val="4"/>
          <c:order val="4"/>
          <c:tx>
            <c:strRef>
              <c:f>Sheet1!$F$1</c:f>
              <c:strCache>
                <c:ptCount val="1"/>
                <c:pt idx="0">
                  <c:v>% Physical/ Alcohol omorbid</c:v>
                </c:pt>
              </c:strCache>
            </c:strRef>
          </c:tx>
          <c:spPr>
            <a:solidFill>
              <a:schemeClr val="accent5"/>
            </a:solidFill>
            <a:ln>
              <a:noFill/>
            </a:ln>
            <a:effectLst/>
          </c:spPr>
          <c:invertIfNegative val="0"/>
          <c:cat>
            <c:strRef>
              <c:f>Sheet1!$A$2:$A$8</c:f>
              <c:strCache>
                <c:ptCount val="7"/>
                <c:pt idx="0">
                  <c:v>HIV</c:v>
                </c:pt>
                <c:pt idx="1">
                  <c:v>Hypertension</c:v>
                </c:pt>
                <c:pt idx="2">
                  <c:v>Diabetes</c:v>
                </c:pt>
                <c:pt idx="3">
                  <c:v>HIV &amp; Hypertension</c:v>
                </c:pt>
                <c:pt idx="4">
                  <c:v>HIV &amp; Diabetes</c:v>
                </c:pt>
                <c:pt idx="5">
                  <c:v>Hypertension &amp; Diabetes</c:v>
                </c:pt>
                <c:pt idx="6">
                  <c:v>HIV/Hypertension/Diabetes</c:v>
                </c:pt>
              </c:strCache>
            </c:strRef>
          </c:cat>
          <c:val>
            <c:numRef>
              <c:f>Sheet1!$F$2:$F$8</c:f>
              <c:numCache>
                <c:formatCode>General</c:formatCode>
                <c:ptCount val="7"/>
                <c:pt idx="0">
                  <c:v>5.2</c:v>
                </c:pt>
                <c:pt idx="1">
                  <c:v>3.1</c:v>
                </c:pt>
                <c:pt idx="2">
                  <c:v>2.5</c:v>
                </c:pt>
                <c:pt idx="3">
                  <c:v>4.7</c:v>
                </c:pt>
                <c:pt idx="4">
                  <c:v>0</c:v>
                </c:pt>
                <c:pt idx="5">
                  <c:v>4.3</c:v>
                </c:pt>
                <c:pt idx="6">
                  <c:v>4.0999999999999996</c:v>
                </c:pt>
              </c:numCache>
            </c:numRef>
          </c:val>
          <c:extLst>
            <c:ext xmlns:c16="http://schemas.microsoft.com/office/drawing/2014/chart" uri="{C3380CC4-5D6E-409C-BE32-E72D297353CC}">
              <c16:uniqueId val="{00000004-7B5D-4EA5-A156-5F351BFDAE6B}"/>
            </c:ext>
          </c:extLst>
        </c:ser>
        <c:dLbls>
          <c:showLegendKey val="0"/>
          <c:showVal val="0"/>
          <c:showCatName val="0"/>
          <c:showSerName val="0"/>
          <c:showPercent val="0"/>
          <c:showBubbleSize val="0"/>
        </c:dLbls>
        <c:gapWidth val="219"/>
        <c:overlap val="-27"/>
        <c:axId val="1269037632"/>
        <c:axId val="1269040896"/>
      </c:barChart>
      <c:catAx>
        <c:axId val="126903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269040896"/>
        <c:crosses val="autoZero"/>
        <c:auto val="1"/>
        <c:lblAlgn val="ctr"/>
        <c:lblOffset val="100"/>
        <c:noMultiLvlLbl val="0"/>
      </c:catAx>
      <c:valAx>
        <c:axId val="1269040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26903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3/27/2023</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94209687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3/27/2023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extLst>
      <p:ext uri="{BB962C8B-B14F-4D97-AF65-F5344CB8AC3E}">
        <p14:creationId xmlns:p14="http://schemas.microsoft.com/office/powerpoint/2010/main" val="313836885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Date Placeholder 3"/>
          <p:cNvSpPr>
            <a:spLocks noGrp="1"/>
          </p:cNvSpPr>
          <p:nvPr>
            <p:ph type="dt" idx="10"/>
          </p:nvPr>
        </p:nvSpPr>
        <p:spPr/>
        <p:txBody>
          <a:bodyPr/>
          <a:lstStyle/>
          <a:p>
            <a:fld id="{2EB90656-425C-4BD6-8B59-937B71857D80}" type="datetimeFigureOut">
              <a:rPr lang="en-US" smtClean="0"/>
              <a:pPr/>
              <a:t>3/27/2023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146483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3/27/2023</a:t>
            </a:fld>
            <a:endParaRPr lang="en-ZA"/>
          </a:p>
        </p:txBody>
      </p:sp>
      <p:sp>
        <p:nvSpPr>
          <p:cNvPr id="6" name="Footer Placeholder 5"/>
          <p:cNvSpPr>
            <a:spLocks noGrp="1"/>
          </p:cNvSpPr>
          <p:nvPr>
            <p:ph type="ftr" sz="quarter" idx="12"/>
          </p:nvPr>
        </p:nvSpPr>
        <p:spPr/>
        <p:txBody>
          <a:bodyPr/>
          <a:lstStyle/>
          <a:p>
            <a:endParaRPr lang="en-ZA"/>
          </a:p>
        </p:txBody>
      </p:sp>
    </p:spTree>
    <p:extLst>
      <p:ext uri="{BB962C8B-B14F-4D97-AF65-F5344CB8AC3E}">
        <p14:creationId xmlns:p14="http://schemas.microsoft.com/office/powerpoint/2010/main" val="1638953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7C9B81F-C347-4BEF-BFDF-29C42F48304A}" type="datetimeFigureOut">
              <a:rPr lang="en-US" smtClean="0"/>
              <a:pPr/>
              <a:t>3/27/2023</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3/27/2023</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7C9B81F-C347-4BEF-BFDF-29C42F48304A}" type="datetimeFigureOut">
              <a:rPr lang="en-US" smtClean="0"/>
              <a:pPr/>
              <a:t>3/27/2023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3/27/2023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34" Type="http://schemas.openxmlformats.org/officeDocument/2006/relationships/image" Target="../media/image4.jpe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theme" Target="../theme/theme3.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image" Target="../media/image1.jpeg"/><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Z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Z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079DE21-5DAA-4204-B423-28510684095B}" type="slidenum">
              <a:rPr lang="en-ZA" smtClean="0"/>
              <a:pPr/>
              <a:t>‹#›</a:t>
            </a:fld>
            <a:endParaRPr lang="en-Z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4" name="Rectangle 13"/>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NDOH Logo.jpg"/>
          <p:cNvPicPr>
            <a:picLocks noChangeAspect="1"/>
          </p:cNvPicPr>
          <p:nvPr userDrawn="1"/>
        </p:nvPicPr>
        <p:blipFill>
          <a:blip r:embed="rId34" cstate="print"/>
          <a:stretch>
            <a:fillRect/>
          </a:stretch>
        </p:blipFill>
        <p:spPr>
          <a:xfrm>
            <a:off x="152400" y="5867400"/>
            <a:ext cx="2286000" cy="824484"/>
          </a:xfrm>
          <a:prstGeom prst="rect">
            <a:avLst/>
          </a:prstGeom>
        </p:spPr>
      </p:pic>
      <p:pic>
        <p:nvPicPr>
          <p:cNvPr id="16" name="Picture 11"/>
          <p:cNvPicPr>
            <a:picLocks noChangeAspect="1" noChangeArrowheads="1"/>
          </p:cNvPicPr>
          <p:nvPr userDrawn="1"/>
        </p:nvPicPr>
        <p:blipFill>
          <a:blip r:embed="rId35"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4600" y="4800600"/>
            <a:ext cx="5791200" cy="400110"/>
          </a:xfrm>
          <a:prstGeom prst="rect">
            <a:avLst/>
          </a:prstGeom>
          <a:noFill/>
        </p:spPr>
        <p:txBody>
          <a:bodyPr wrap="square" rtlCol="0">
            <a:spAutoFit/>
          </a:bodyPr>
          <a:lstStyle/>
          <a:p>
            <a:pPr algn="ctr"/>
            <a:r>
              <a:rPr lang="en-US" sz="2000" dirty="0">
                <a:solidFill>
                  <a:schemeClr val="bg1">
                    <a:lumMod val="50000"/>
                  </a:schemeClr>
                </a:solidFill>
                <a:latin typeface="Arial" pitchFamily="34" charset="0"/>
                <a:cs typeface="Arial" pitchFamily="34" charset="0"/>
              </a:rPr>
              <a:t>19 November 2016</a:t>
            </a:r>
          </a:p>
        </p:txBody>
      </p:sp>
      <p:sp>
        <p:nvSpPr>
          <p:cNvPr id="7" name="Rectangle 2"/>
          <p:cNvSpPr txBox="1">
            <a:spLocks noChangeArrowheads="1"/>
          </p:cNvSpPr>
          <p:nvPr/>
        </p:nvSpPr>
        <p:spPr>
          <a:xfrm>
            <a:off x="428596" y="214290"/>
            <a:ext cx="8358246" cy="838200"/>
          </a:xfrm>
          <a:prstGeom prst="rect">
            <a:avLst/>
          </a:prstGeom>
        </p:spPr>
        <p:txBody>
          <a:bodyPr tIns="45720" rIns="91440" bIns="4572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9" name="Rectangle 8"/>
          <p:cNvSpPr/>
          <p:nvPr/>
        </p:nvSpPr>
        <p:spPr>
          <a:xfrm>
            <a:off x="1857356" y="1285858"/>
            <a:ext cx="6786610" cy="2369880"/>
          </a:xfrm>
          <a:prstGeom prst="rect">
            <a:avLst/>
          </a:prstGeom>
        </p:spPr>
        <p:txBody>
          <a:bodyPr wrap="square">
            <a:spAutoFit/>
          </a:bodyPr>
          <a:lstStyle/>
          <a:p>
            <a:endParaRPr lang="en-US" sz="1600" dirty="0">
              <a:solidFill>
                <a:schemeClr val="bg1">
                  <a:lumMod val="50000"/>
                </a:schemeClr>
              </a:solidFill>
              <a:latin typeface="Arial" pitchFamily="34" charset="0"/>
              <a:cs typeface="Arial" pitchFamily="34" charset="0"/>
            </a:endParaRPr>
          </a:p>
          <a:p>
            <a:endParaRPr lang="en-US" sz="1600" dirty="0">
              <a:solidFill>
                <a:schemeClr val="bg1">
                  <a:lumMod val="50000"/>
                </a:schemeClr>
              </a:solidFill>
              <a:latin typeface="Arial" pitchFamily="34" charset="0"/>
              <a:cs typeface="Arial" pitchFamily="34" charset="0"/>
            </a:endParaRPr>
          </a:p>
          <a:p>
            <a:endParaRPr lang="en-US" sz="1600" dirty="0">
              <a:solidFill>
                <a:schemeClr val="bg1">
                  <a:lumMod val="50000"/>
                </a:schemeClr>
              </a:solidFill>
              <a:latin typeface="Arial" pitchFamily="34" charset="0"/>
              <a:cs typeface="Arial" pitchFamily="34" charset="0"/>
            </a:endParaRPr>
          </a:p>
          <a:p>
            <a:endParaRPr lang="en-US" sz="1600" dirty="0">
              <a:solidFill>
                <a:schemeClr val="bg1">
                  <a:lumMod val="50000"/>
                </a:schemeClr>
              </a:solidFill>
              <a:latin typeface="Arial" pitchFamily="34" charset="0"/>
              <a:cs typeface="Arial" pitchFamily="34" charset="0"/>
            </a:endParaRPr>
          </a:p>
          <a:p>
            <a:endParaRPr lang="en-US" sz="1600" dirty="0">
              <a:solidFill>
                <a:schemeClr val="bg1">
                  <a:lumMod val="50000"/>
                </a:schemeClr>
              </a:solidFill>
              <a:latin typeface="Arial" pitchFamily="34" charset="0"/>
              <a:cs typeface="Arial" pitchFamily="34" charset="0"/>
            </a:endParaRPr>
          </a:p>
          <a:p>
            <a:endParaRPr lang="en-US" sz="1600" dirty="0">
              <a:solidFill>
                <a:schemeClr val="bg1">
                  <a:lumMod val="50000"/>
                </a:schemeClr>
              </a:solidFill>
              <a:latin typeface="Arial" pitchFamily="34" charset="0"/>
              <a:cs typeface="Arial" pitchFamily="34" charset="0"/>
            </a:endParaRPr>
          </a:p>
          <a:p>
            <a:endParaRPr lang="en-US" sz="1600" dirty="0">
              <a:solidFill>
                <a:schemeClr val="bg1">
                  <a:lumMod val="50000"/>
                </a:schemeClr>
              </a:solidFill>
              <a:latin typeface="Arial" pitchFamily="34" charset="0"/>
              <a:cs typeface="Arial" pitchFamily="34" charset="0"/>
            </a:endParaRPr>
          </a:p>
          <a:p>
            <a:pPr algn="ctr"/>
            <a:r>
              <a:rPr lang="en-US" dirty="0">
                <a:solidFill>
                  <a:schemeClr val="bg1">
                    <a:lumMod val="50000"/>
                  </a:schemeClr>
                </a:solidFill>
                <a:latin typeface="Arial" pitchFamily="34" charset="0"/>
                <a:cs typeface="Arial" pitchFamily="34" charset="0"/>
              </a:rPr>
              <a:t>Melvyn Freeman: Non-communicable Diseases,</a:t>
            </a:r>
          </a:p>
          <a:p>
            <a:pPr algn="ctr"/>
            <a:r>
              <a:rPr lang="en-US" dirty="0">
                <a:solidFill>
                  <a:schemeClr val="bg1">
                    <a:lumMod val="50000"/>
                  </a:schemeClr>
                </a:solidFill>
                <a:latin typeface="Arial" pitchFamily="34" charset="0"/>
                <a:cs typeface="Arial" pitchFamily="34" charset="0"/>
              </a:rPr>
              <a:t>National Department of Health</a:t>
            </a:r>
          </a:p>
        </p:txBody>
      </p:sp>
      <p:sp>
        <p:nvSpPr>
          <p:cNvPr id="8" name="Rectangle 7"/>
          <p:cNvSpPr/>
          <p:nvPr/>
        </p:nvSpPr>
        <p:spPr>
          <a:xfrm>
            <a:off x="1357290" y="142852"/>
            <a:ext cx="6858048" cy="707886"/>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a:solidFill>
                  <a:schemeClr val="bg1"/>
                </a:solidFill>
                <a:latin typeface="Arial" pitchFamily="34" charset="0"/>
                <a:cs typeface="Arial" pitchFamily="34" charset="0"/>
              </a:rPr>
              <a:t>Integrating  and prioritizing mental health care in NCD programmes. </a:t>
            </a:r>
          </a:p>
        </p:txBody>
      </p:sp>
      <p:sp>
        <p:nvSpPr>
          <p:cNvPr id="10" name="Rectangle 9"/>
          <p:cNvSpPr/>
          <p:nvPr/>
        </p:nvSpPr>
        <p:spPr>
          <a:xfrm>
            <a:off x="2286000" y="1357298"/>
            <a:ext cx="6215090" cy="1015663"/>
          </a:xfrm>
          <a:prstGeom prst="rect">
            <a:avLst/>
          </a:prstGeom>
        </p:spPr>
        <p:txBody>
          <a:bodyPr wrap="square">
            <a:spAutoFit/>
          </a:bodyPr>
          <a:lstStyle/>
          <a:p>
            <a:pPr algn="ctr"/>
            <a:r>
              <a:rPr lang="en-ZA" sz="2000" dirty="0">
                <a:solidFill>
                  <a:schemeClr val="tx2">
                    <a:lumMod val="60000"/>
                    <a:lumOff val="40000"/>
                  </a:schemeClr>
                </a:solidFill>
                <a:latin typeface="Arial" pitchFamily="34" charset="0"/>
                <a:cs typeface="Arial" pitchFamily="34" charset="0"/>
              </a:rPr>
              <a:t>Preferred  (and more accurate) title. </a:t>
            </a:r>
          </a:p>
          <a:p>
            <a:pPr algn="ctr"/>
            <a:r>
              <a:rPr lang="en-ZA" sz="2000" dirty="0">
                <a:solidFill>
                  <a:schemeClr val="tx2">
                    <a:lumMod val="60000"/>
                    <a:lumOff val="40000"/>
                  </a:schemeClr>
                </a:solidFill>
                <a:latin typeface="Arial" pitchFamily="34" charset="0"/>
                <a:cs typeface="Arial" pitchFamily="34" charset="0"/>
              </a:rPr>
              <a:t>Integrating  and prioritizing mental health care in chronic disease programmes  in South Africa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1857356" y="285728"/>
            <a:ext cx="4563868" cy="400110"/>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a:solidFill>
                  <a:schemeClr val="bg1"/>
                </a:solidFill>
                <a:latin typeface="Arial" pitchFamily="34" charset="0"/>
                <a:cs typeface="Arial" pitchFamily="34" charset="0"/>
              </a:rPr>
              <a:t>Decentralisation of chronic care</a:t>
            </a:r>
          </a:p>
        </p:txBody>
      </p:sp>
      <p:sp>
        <p:nvSpPr>
          <p:cNvPr id="5" name="Rectangle 4"/>
          <p:cNvSpPr/>
          <p:nvPr/>
        </p:nvSpPr>
        <p:spPr>
          <a:xfrm>
            <a:off x="1142976" y="1714488"/>
            <a:ext cx="7143800" cy="4093428"/>
          </a:xfrm>
          <a:prstGeom prst="rect">
            <a:avLst/>
          </a:prstGeom>
        </p:spPr>
        <p:txBody>
          <a:bodyPr wrap="square">
            <a:spAutoFit/>
          </a:bodyPr>
          <a:lstStyle/>
          <a:p>
            <a:r>
              <a:rPr lang="en-US" sz="2000" dirty="0">
                <a:latin typeface="Arial" pitchFamily="34" charset="0"/>
                <a:cs typeface="Arial" pitchFamily="34" charset="0"/>
              </a:rPr>
              <a:t>From a chronic care perspective “stabilized” patients need not be seen (on a routine basis) by medical doctors and specialists. (It is debatable as to whether patients should also be initiated by nurses for example and this may vary depending on the condition)</a:t>
            </a:r>
          </a:p>
          <a:p>
            <a:endParaRPr lang="en-US" sz="2000" dirty="0">
              <a:latin typeface="Arial" pitchFamily="34" charset="0"/>
              <a:cs typeface="Arial" pitchFamily="34" charset="0"/>
            </a:endParaRPr>
          </a:p>
          <a:p>
            <a:r>
              <a:rPr lang="en-US" sz="2000" dirty="0">
                <a:latin typeface="Arial" pitchFamily="34" charset="0"/>
                <a:cs typeface="Arial" pitchFamily="34" charset="0"/>
              </a:rPr>
              <a:t>Scarce specialized resources such as psychiatrists should be used for training of lower level workers, supervision and for taking referral of difficult cases, and not for seeing stable and routine patients.</a:t>
            </a:r>
          </a:p>
          <a:p>
            <a:endParaRPr lang="en-US" sz="2000" dirty="0">
              <a:latin typeface="Arial" pitchFamily="34" charset="0"/>
              <a:cs typeface="Arial" pitchFamily="34" charset="0"/>
            </a:endParaRPr>
          </a:p>
          <a:p>
            <a:r>
              <a:rPr lang="en-US" sz="2000" dirty="0">
                <a:latin typeface="Arial" pitchFamily="34" charset="0"/>
                <a:cs typeface="Arial" pitchFamily="34" charset="0"/>
              </a:rPr>
              <a:t>In short stable chronic patients should be down referred to primary care for both physical and mental health.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928662" y="285728"/>
            <a:ext cx="5929338" cy="400110"/>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a:solidFill>
                  <a:schemeClr val="bg1"/>
                </a:solidFill>
                <a:latin typeface="Arial" pitchFamily="34" charset="0"/>
                <a:cs typeface="Arial" pitchFamily="34" charset="0"/>
              </a:rPr>
              <a:t>Key Elements for treating chronic conditions</a:t>
            </a:r>
          </a:p>
        </p:txBody>
      </p:sp>
      <p:sp>
        <p:nvSpPr>
          <p:cNvPr id="5" name="Rectangle 4"/>
          <p:cNvSpPr/>
          <p:nvPr/>
        </p:nvSpPr>
        <p:spPr>
          <a:xfrm>
            <a:off x="928662" y="1428736"/>
            <a:ext cx="7000924" cy="4093428"/>
          </a:xfrm>
          <a:prstGeom prst="rect">
            <a:avLst/>
          </a:prstGeom>
        </p:spPr>
        <p:txBody>
          <a:bodyPr wrap="square">
            <a:spAutoFit/>
          </a:bodyPr>
          <a:lstStyle/>
          <a:p>
            <a:r>
              <a:rPr lang="en-ZA" sz="2000" dirty="0">
                <a:latin typeface="Arial" pitchFamily="34" charset="0"/>
                <a:cs typeface="Arial" pitchFamily="34" charset="0"/>
              </a:rPr>
              <a:t>For the most part the approach to treating chronic diseases is the same no matter what the disease is. For example people with a chronic disease need to:-</a:t>
            </a:r>
          </a:p>
          <a:p>
            <a:pPr lvl="1">
              <a:buFont typeface="Arial" pitchFamily="34" charset="0"/>
              <a:buChar char="•"/>
            </a:pPr>
            <a:r>
              <a:rPr lang="en-ZA" sz="2000" dirty="0">
                <a:latin typeface="Arial" pitchFamily="34" charset="0"/>
                <a:cs typeface="Arial" pitchFamily="34" charset="0"/>
              </a:rPr>
              <a:t> be put on treatment at an appropriate point, </a:t>
            </a:r>
          </a:p>
          <a:p>
            <a:pPr lvl="1">
              <a:buFont typeface="Arial" pitchFamily="34" charset="0"/>
              <a:buChar char="•"/>
            </a:pPr>
            <a:r>
              <a:rPr lang="en-ZA" sz="2000" dirty="0">
                <a:latin typeface="Arial" pitchFamily="34" charset="0"/>
                <a:cs typeface="Arial" pitchFamily="34" charset="0"/>
              </a:rPr>
              <a:t> adhere to treatment</a:t>
            </a:r>
          </a:p>
          <a:p>
            <a:pPr lvl="1">
              <a:buFont typeface="Arial" pitchFamily="34" charset="0"/>
              <a:buChar char="•"/>
            </a:pPr>
            <a:r>
              <a:rPr lang="en-ZA" sz="2000" dirty="0">
                <a:latin typeface="Arial" pitchFamily="34" charset="0"/>
                <a:cs typeface="Arial" pitchFamily="34" charset="0"/>
              </a:rPr>
              <a:t> live a healthy lifestyle,</a:t>
            </a:r>
          </a:p>
          <a:p>
            <a:pPr lvl="1">
              <a:buFont typeface="Arial" pitchFamily="34" charset="0"/>
              <a:buChar char="•"/>
            </a:pPr>
            <a:r>
              <a:rPr lang="en-ZA" sz="2000" dirty="0">
                <a:latin typeface="Arial" pitchFamily="34" charset="0"/>
                <a:cs typeface="Arial" pitchFamily="34" charset="0"/>
              </a:rPr>
              <a:t> be supported (by a counsellor, group, family etc)</a:t>
            </a:r>
          </a:p>
          <a:p>
            <a:pPr lvl="1">
              <a:buFont typeface="Arial" pitchFamily="34" charset="0"/>
              <a:buChar char="•"/>
            </a:pPr>
            <a:r>
              <a:rPr lang="en-ZA" sz="2000" dirty="0">
                <a:latin typeface="Arial" pitchFamily="34" charset="0"/>
                <a:cs typeface="Arial" pitchFamily="34" charset="0"/>
              </a:rPr>
              <a:t> receive medicines at a convenient place and within a reasonable time frame,</a:t>
            </a:r>
          </a:p>
          <a:p>
            <a:pPr lvl="1">
              <a:buFont typeface="Arial" pitchFamily="34" charset="0"/>
              <a:buChar char="•"/>
            </a:pPr>
            <a:r>
              <a:rPr lang="en-ZA" sz="2000" dirty="0">
                <a:latin typeface="Arial" pitchFamily="34" charset="0"/>
                <a:cs typeface="Arial" pitchFamily="34" charset="0"/>
              </a:rPr>
              <a:t> receive check up at a regular interval from a health worker</a:t>
            </a:r>
          </a:p>
          <a:p>
            <a:pPr lvl="1">
              <a:buFont typeface="Arial" pitchFamily="34" charset="0"/>
              <a:buChar char="•"/>
            </a:pPr>
            <a:r>
              <a:rPr lang="en-ZA" sz="2000" dirty="0">
                <a:latin typeface="Arial" pitchFamily="34" charset="0"/>
                <a:cs typeface="Arial" pitchFamily="34" charset="0"/>
              </a:rPr>
              <a:t> be referred where there may be a problem and referred back.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cxnSp>
        <p:nvCxnSpPr>
          <p:cNvPr id="23" name="Straight Connector 22"/>
          <p:cNvCxnSpPr/>
          <p:nvPr/>
        </p:nvCxnSpPr>
        <p:spPr>
          <a:xfrm rot="5400000" flipH="1" flipV="1">
            <a:off x="4571998" y="3714754"/>
            <a:ext cx="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58" idx="2"/>
          </p:cNvCxnSpPr>
          <p:nvPr/>
        </p:nvCxnSpPr>
        <p:spPr>
          <a:xfrm rot="5400000">
            <a:off x="7429520" y="4000504"/>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285984" y="285728"/>
            <a:ext cx="3804060" cy="400110"/>
          </a:xfrm>
          <a:prstGeom prst="rect">
            <a:avLst/>
          </a:prstGeom>
        </p:spPr>
        <p:txBody>
          <a:bodyPr wrap="square">
            <a:spAutoFit/>
          </a:bodyPr>
          <a:lstStyle/>
          <a:p>
            <a:r>
              <a:rPr lang="en-US" sz="2000" b="1" dirty="0">
                <a:solidFill>
                  <a:schemeClr val="bg1"/>
                </a:solidFill>
                <a:latin typeface="Arial" pitchFamily="34" charset="0"/>
                <a:cs typeface="Arial" pitchFamily="34" charset="0"/>
              </a:rPr>
              <a:t>Baseline Assessment in SA</a:t>
            </a:r>
            <a:endParaRPr lang="en-ZA" sz="2000" dirty="0">
              <a:latin typeface="Arial" pitchFamily="34" charset="0"/>
              <a:cs typeface="Arial" pitchFamily="34" charset="0"/>
            </a:endParaRPr>
          </a:p>
        </p:txBody>
      </p:sp>
      <p:sp>
        <p:nvSpPr>
          <p:cNvPr id="28" name="Rectangle 27"/>
          <p:cNvSpPr/>
          <p:nvPr/>
        </p:nvSpPr>
        <p:spPr>
          <a:xfrm>
            <a:off x="500034" y="1214420"/>
            <a:ext cx="8143932" cy="3785652"/>
          </a:xfrm>
          <a:prstGeom prst="rect">
            <a:avLst/>
          </a:prstGeom>
        </p:spPr>
        <p:txBody>
          <a:bodyPr wrap="square">
            <a:spAutoFit/>
          </a:bodyPr>
          <a:lstStyle/>
          <a:p>
            <a:pPr lvl="0">
              <a:buFont typeface="Arial" pitchFamily="34" charset="0"/>
              <a:buChar char="•"/>
            </a:pPr>
            <a:r>
              <a:rPr lang="en-ZA" sz="2000" dirty="0">
                <a:latin typeface="Arial" pitchFamily="34" charset="0"/>
                <a:cs typeface="Arial" pitchFamily="34" charset="0"/>
              </a:rPr>
              <a:t>Vertical chronic care services</a:t>
            </a:r>
          </a:p>
          <a:p>
            <a:pPr lvl="0">
              <a:buFont typeface="Arial" pitchFamily="34" charset="0"/>
              <a:buChar char="•"/>
            </a:pPr>
            <a:r>
              <a:rPr lang="en-ZA" sz="2000" dirty="0">
                <a:latin typeface="Arial" pitchFamily="34" charset="0"/>
                <a:cs typeface="Arial" pitchFamily="34" charset="0"/>
              </a:rPr>
              <a:t>Specific days for consulting chronic NCD  patients, mental health patients, HIV etc.</a:t>
            </a:r>
            <a:endParaRPr lang="en-ZA" sz="2000" i="1" u="sng" dirty="0">
              <a:latin typeface="Arial" pitchFamily="34" charset="0"/>
              <a:cs typeface="Arial" pitchFamily="34" charset="0"/>
            </a:endParaRPr>
          </a:p>
          <a:p>
            <a:pPr lvl="0">
              <a:buFont typeface="Arial" pitchFamily="34" charset="0"/>
              <a:buChar char="•"/>
            </a:pPr>
            <a:r>
              <a:rPr lang="en-ZA" sz="2000" dirty="0">
                <a:latin typeface="Arial" pitchFamily="34" charset="0"/>
                <a:cs typeface="Arial" pitchFamily="34" charset="0"/>
              </a:rPr>
              <a:t>Inefficient process flow at all facilities – </a:t>
            </a:r>
          </a:p>
          <a:p>
            <a:pPr lvl="1">
              <a:buFont typeface="Wingdings" pitchFamily="2" charset="2"/>
              <a:buChar char="Ø"/>
            </a:pPr>
            <a:r>
              <a:rPr lang="en-ZA" sz="2000" dirty="0">
                <a:latin typeface="Arial" pitchFamily="34" charset="0"/>
                <a:cs typeface="Arial" pitchFamily="34" charset="0"/>
              </a:rPr>
              <a:t>All patients wait in one area for vital signs monitoring- resulting in bottlenecks and extending patient waiting times</a:t>
            </a:r>
          </a:p>
          <a:p>
            <a:pPr lvl="1">
              <a:buFont typeface="Wingdings" pitchFamily="2" charset="2"/>
              <a:buChar char="Ø"/>
            </a:pPr>
            <a:r>
              <a:rPr lang="en-ZA" sz="2000" dirty="0">
                <a:latin typeface="Arial" pitchFamily="34" charset="0"/>
                <a:cs typeface="Arial" pitchFamily="34" charset="0"/>
              </a:rPr>
              <a:t>No signage directing patients to appropriate area for waiting</a:t>
            </a:r>
          </a:p>
          <a:p>
            <a:pPr lvl="1">
              <a:buFont typeface="Wingdings" pitchFamily="2" charset="2"/>
              <a:buChar char="Ø"/>
            </a:pPr>
            <a:r>
              <a:rPr lang="en-ZA" sz="2000" dirty="0">
                <a:latin typeface="Arial" pitchFamily="34" charset="0"/>
                <a:cs typeface="Arial" pitchFamily="34" charset="0"/>
              </a:rPr>
              <a:t>No patient scheduling mechanism in place - given only return dates for follow up-thus inappropriate staff allocation.</a:t>
            </a:r>
          </a:p>
          <a:p>
            <a:pPr>
              <a:buFont typeface="Arial" pitchFamily="34" charset="0"/>
              <a:buChar char="•"/>
            </a:pPr>
            <a:r>
              <a:rPr lang="en-ZA" sz="2000" dirty="0">
                <a:latin typeface="Arial" pitchFamily="34" charset="0"/>
                <a:cs typeface="Arial" pitchFamily="34" charset="0"/>
              </a:rPr>
              <a:t>No mechanism for tracking defaulters</a:t>
            </a:r>
          </a:p>
          <a:p>
            <a:pPr>
              <a:buFont typeface="Arial" pitchFamily="34" charset="0"/>
              <a:buChar char="•"/>
            </a:pPr>
            <a:r>
              <a:rPr lang="en-US" sz="2000" dirty="0">
                <a:latin typeface="Arial" pitchFamily="34" charset="0"/>
                <a:cs typeface="Arial" pitchFamily="34" charset="0"/>
              </a:rPr>
              <a:t>Poor quality of clinical records</a:t>
            </a:r>
          </a:p>
          <a:p>
            <a:pPr>
              <a:buFont typeface="Arial" pitchFamily="34" charset="0"/>
              <a:buChar char="•"/>
            </a:pPr>
            <a:r>
              <a:rPr lang="en-US" sz="2000" dirty="0">
                <a:latin typeface="Arial" pitchFamily="34" charset="0"/>
                <a:cs typeface="Arial" pitchFamily="34" charset="0"/>
              </a:rPr>
              <a:t>Very little health promotion</a:t>
            </a:r>
            <a:endParaRPr lang="en-ZA" sz="20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2286000" y="2690336"/>
            <a:ext cx="4572000" cy="1631216"/>
          </a:xfrm>
          <a:prstGeom prst="rect">
            <a:avLst/>
          </a:prstGeom>
        </p:spPr>
        <p:txBody>
          <a:bodyPr>
            <a:spAutoFit/>
          </a:bodyPr>
          <a:lstStyle/>
          <a:p>
            <a:r>
              <a:rPr lang="en-US" sz="2000" dirty="0">
                <a:latin typeface="Arial" pitchFamily="34" charset="0"/>
                <a:cs typeface="Arial" pitchFamily="34" charset="0"/>
              </a:rPr>
              <a:t>The National Department of Health have embarked on redesigning clinical primary health care services through an Integrated Clinical Services Management Model (ICSM</a:t>
            </a:r>
            <a:r>
              <a:rPr lang="en-US" sz="2000" b="1" dirty="0">
                <a:latin typeface="Arial" pitchFamily="34" charset="0"/>
                <a:cs typeface="Arial" pitchFamily="34" charset="0"/>
              </a:rPr>
              <a:t>) </a:t>
            </a:r>
            <a:endParaRPr lang="en-US" sz="2000" dirty="0">
              <a:solidFill>
                <a:schemeClr val="bg1">
                  <a:lumMod val="50000"/>
                </a:schemeClr>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3143241" y="214290"/>
            <a:ext cx="1811236" cy="400110"/>
          </a:xfrm>
          <a:prstGeom prst="rect">
            <a:avLst/>
          </a:prstGeom>
        </p:spPr>
        <p:txBody>
          <a:bodyPr wrap="square">
            <a:spAutoFit/>
          </a:bodyPr>
          <a:lstStyle/>
          <a:p>
            <a:r>
              <a:rPr lang="en-ZA" sz="2000" b="1" dirty="0">
                <a:solidFill>
                  <a:schemeClr val="bg1"/>
                </a:solidFill>
                <a:latin typeface="Arial" pitchFamily="34" charset="0"/>
                <a:cs typeface="Arial" pitchFamily="34" charset="0"/>
              </a:rPr>
              <a:t>ICSM</a:t>
            </a:r>
            <a:endParaRPr lang="en-ZA" sz="2000" dirty="0">
              <a:latin typeface="Arial" pitchFamily="34" charset="0"/>
              <a:cs typeface="Arial" pitchFamily="34" charset="0"/>
            </a:endParaRPr>
          </a:p>
        </p:txBody>
      </p:sp>
      <p:sp>
        <p:nvSpPr>
          <p:cNvPr id="5" name="Rectangle 4"/>
          <p:cNvSpPr/>
          <p:nvPr/>
        </p:nvSpPr>
        <p:spPr>
          <a:xfrm>
            <a:off x="1214414" y="1142985"/>
            <a:ext cx="5643586" cy="400110"/>
          </a:xfrm>
          <a:prstGeom prst="rect">
            <a:avLst/>
          </a:prstGeom>
        </p:spPr>
        <p:txBody>
          <a:bodyPr wrap="square">
            <a:spAutoFit/>
          </a:bodyPr>
          <a:lstStyle/>
          <a:p>
            <a:r>
              <a:rPr lang="en-ZA" sz="2000" b="1" dirty="0">
                <a:latin typeface="Arial" pitchFamily="34" charset="0"/>
                <a:cs typeface="Arial" pitchFamily="34" charset="0"/>
              </a:rPr>
              <a:t>Integrated Clinical Services Management</a:t>
            </a:r>
            <a:endParaRPr lang="en-ZA" sz="2000" dirty="0">
              <a:latin typeface="Arial" pitchFamily="34" charset="0"/>
              <a:cs typeface="Arial" pitchFamily="34" charset="0"/>
            </a:endParaRPr>
          </a:p>
        </p:txBody>
      </p:sp>
      <p:sp>
        <p:nvSpPr>
          <p:cNvPr id="6" name="Right Arrow 5"/>
          <p:cNvSpPr/>
          <p:nvPr/>
        </p:nvSpPr>
        <p:spPr>
          <a:xfrm>
            <a:off x="395536" y="1916832"/>
            <a:ext cx="6912768" cy="115212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schemeClr val="tx1"/>
                </a:solidFill>
                <a:latin typeface="Arial" pitchFamily="34" charset="0"/>
                <a:cs typeface="Arial" pitchFamily="34" charset="0"/>
              </a:rPr>
              <a:t>Acute and Minor Ailments</a:t>
            </a:r>
          </a:p>
        </p:txBody>
      </p:sp>
      <p:sp>
        <p:nvSpPr>
          <p:cNvPr id="7" name="Right Arrow 6"/>
          <p:cNvSpPr/>
          <p:nvPr/>
        </p:nvSpPr>
        <p:spPr>
          <a:xfrm>
            <a:off x="425834" y="3284983"/>
            <a:ext cx="6882470" cy="122913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schemeClr val="tx1"/>
                </a:solidFill>
                <a:latin typeface="Arial" pitchFamily="34" charset="0"/>
                <a:cs typeface="Arial" pitchFamily="34" charset="0"/>
              </a:rPr>
              <a:t>Chronic Disease Management</a:t>
            </a:r>
          </a:p>
        </p:txBody>
      </p:sp>
      <p:sp>
        <p:nvSpPr>
          <p:cNvPr id="8" name="Content Placeholder 6"/>
          <p:cNvSpPr txBox="1">
            <a:spLocks/>
          </p:cNvSpPr>
          <p:nvPr/>
        </p:nvSpPr>
        <p:spPr>
          <a:xfrm>
            <a:off x="425834" y="4797152"/>
            <a:ext cx="6882470" cy="1201947"/>
          </a:xfrm>
          <a:prstGeom prst="rightArrow">
            <a:avLst/>
          </a:prstGeom>
          <a:solidFill>
            <a:srgbClr val="0E66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ZA" sz="2400" b="1" i="0" u="none" strike="noStrike" kern="1200" cap="none" spc="0" normalizeH="0" baseline="0" noProof="0" dirty="0">
                <a:ln>
                  <a:noFill/>
                </a:ln>
                <a:solidFill>
                  <a:schemeClr val="bg1"/>
                </a:solidFill>
                <a:effectLst/>
                <a:uLnTx/>
                <a:uFillTx/>
                <a:latin typeface="Arial" pitchFamily="34" charset="0"/>
                <a:cs typeface="Arial" pitchFamily="34" charset="0"/>
              </a:rPr>
              <a:t>MCWH-Preventive /</a:t>
            </a:r>
            <a:r>
              <a:rPr kumimoji="0" lang="en-ZA" sz="2400" b="1" i="0" u="none" strike="noStrike" kern="1200" cap="none" spc="0" normalizeH="0" baseline="0" noProof="0" dirty="0" err="1">
                <a:ln>
                  <a:noFill/>
                </a:ln>
                <a:solidFill>
                  <a:schemeClr val="bg1"/>
                </a:solidFill>
                <a:effectLst/>
                <a:uLnTx/>
                <a:uFillTx/>
                <a:latin typeface="Arial" pitchFamily="34" charset="0"/>
                <a:cs typeface="Arial" pitchFamily="34" charset="0"/>
              </a:rPr>
              <a:t>Promotive</a:t>
            </a:r>
            <a:r>
              <a:rPr kumimoji="0" lang="en-ZA" sz="2400" b="1" i="0" u="none" strike="noStrike" kern="1200" cap="none" spc="0" normalizeH="0" baseline="0" noProof="0" dirty="0">
                <a:ln>
                  <a:noFill/>
                </a:ln>
                <a:solidFill>
                  <a:schemeClr val="bg1"/>
                </a:solidFill>
                <a:effectLst/>
                <a:uLnTx/>
                <a:uFillTx/>
                <a:latin typeface="Arial" pitchFamily="34" charset="0"/>
                <a:cs typeface="Arial" pitchFamily="34" charset="0"/>
              </a:rPr>
              <a:t> </a:t>
            </a:r>
          </a:p>
        </p:txBody>
      </p:sp>
      <p:sp>
        <p:nvSpPr>
          <p:cNvPr id="9" name="Rectangle 8"/>
          <p:cNvSpPr/>
          <p:nvPr/>
        </p:nvSpPr>
        <p:spPr>
          <a:xfrm>
            <a:off x="7524328" y="2174094"/>
            <a:ext cx="152931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pitchFamily="34" charset="0"/>
                <a:cs typeface="Arial" pitchFamily="34" charset="0"/>
              </a:rPr>
              <a:t>Unplanned</a:t>
            </a:r>
          </a:p>
        </p:txBody>
      </p:sp>
      <p:sp>
        <p:nvSpPr>
          <p:cNvPr id="10" name="Rectangle 9"/>
          <p:cNvSpPr/>
          <p:nvPr/>
        </p:nvSpPr>
        <p:spPr>
          <a:xfrm>
            <a:off x="7429520" y="3429000"/>
            <a:ext cx="1606976"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pitchFamily="34" charset="0"/>
                <a:cs typeface="Arial" pitchFamily="34" charset="0"/>
              </a:rPr>
              <a:t>Planned appointments</a:t>
            </a:r>
          </a:p>
        </p:txBody>
      </p:sp>
      <p:sp>
        <p:nvSpPr>
          <p:cNvPr id="11" name="Rectangle 10"/>
          <p:cNvSpPr/>
          <p:nvPr/>
        </p:nvSpPr>
        <p:spPr>
          <a:xfrm>
            <a:off x="7524328" y="5157192"/>
            <a:ext cx="15121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Arial" pitchFamily="34" charset="0"/>
                <a:cs typeface="Arial" pitchFamily="34" charset="0"/>
              </a:rPr>
              <a:t>Planned Appointments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1500174"/>
            <a:ext cx="5857916" cy="369332"/>
          </a:xfrm>
          <a:prstGeom prst="rect">
            <a:avLst/>
          </a:prstGeom>
        </p:spPr>
        <p:txBody>
          <a:bodyPr wrap="square">
            <a:spAutoFit/>
          </a:bodyPr>
          <a:lstStyle/>
          <a:p>
            <a:r>
              <a:rPr lang="en-ZA" dirty="0">
                <a:latin typeface="Arial" pitchFamily="34" charset="0"/>
                <a:cs typeface="Arial" pitchFamily="34" charset="0"/>
              </a:rPr>
              <a:t> </a:t>
            </a:r>
          </a:p>
        </p:txBody>
      </p:sp>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642910" y="142853"/>
            <a:ext cx="6215090" cy="707886"/>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000" dirty="0">
                <a:solidFill>
                  <a:schemeClr val="bg1"/>
                </a:solidFill>
                <a:latin typeface="Arial" pitchFamily="34" charset="0"/>
                <a:cs typeface="Arial" pitchFamily="34" charset="0"/>
              </a:rPr>
              <a:t>What are the potential gains of integrating all chronic care?</a:t>
            </a:r>
            <a:endParaRPr lang="en-GB" sz="2000" b="1" dirty="0">
              <a:solidFill>
                <a:schemeClr val="bg1"/>
              </a:solidFill>
              <a:latin typeface="Arial" pitchFamily="34" charset="0"/>
              <a:cs typeface="Arial" pitchFamily="34" charset="0"/>
            </a:endParaRPr>
          </a:p>
        </p:txBody>
      </p:sp>
      <p:sp>
        <p:nvSpPr>
          <p:cNvPr id="5" name="Rectangle 4"/>
          <p:cNvSpPr/>
          <p:nvPr/>
        </p:nvSpPr>
        <p:spPr>
          <a:xfrm>
            <a:off x="500034" y="1643050"/>
            <a:ext cx="8358246" cy="3785652"/>
          </a:xfrm>
          <a:prstGeom prst="rect">
            <a:avLst/>
          </a:prstGeom>
        </p:spPr>
        <p:txBody>
          <a:bodyPr wrap="square">
            <a:spAutoFit/>
          </a:bodyPr>
          <a:lstStyle/>
          <a:p>
            <a:pPr algn="just">
              <a:buFont typeface="Arial" pitchFamily="34" charset="0"/>
              <a:buChar char="•"/>
            </a:pPr>
            <a:r>
              <a:rPr lang="en-ZA" sz="2000" dirty="0">
                <a:latin typeface="Arial" pitchFamily="34" charset="0"/>
                <a:cs typeface="Arial" pitchFamily="34" charset="0"/>
              </a:rPr>
              <a:t>The (often excellent) platform created for rolling out HIV (often supported by donors)  can be utilised to benefit all patients. </a:t>
            </a:r>
          </a:p>
          <a:p>
            <a:pPr algn="just"/>
            <a:endParaRPr lang="en-ZA" sz="2000" dirty="0">
              <a:latin typeface="Arial" pitchFamily="34" charset="0"/>
              <a:cs typeface="Arial" pitchFamily="34" charset="0"/>
            </a:endParaRPr>
          </a:p>
          <a:p>
            <a:pPr algn="just">
              <a:buFont typeface="Arial" pitchFamily="34" charset="0"/>
              <a:buChar char="•"/>
            </a:pPr>
            <a:r>
              <a:rPr lang="en-ZA" sz="2000" dirty="0">
                <a:latin typeface="Arial" pitchFamily="34" charset="0"/>
                <a:cs typeface="Arial" pitchFamily="34" charset="0"/>
              </a:rPr>
              <a:t>Many people have co-morbidities of chronic diseases and this will increase as more people living with HIV get older. </a:t>
            </a:r>
          </a:p>
          <a:p>
            <a:pPr algn="just"/>
            <a:endParaRPr lang="en-ZA" sz="2000" dirty="0">
              <a:latin typeface="Arial" pitchFamily="34" charset="0"/>
              <a:cs typeface="Arial" pitchFamily="34" charset="0"/>
            </a:endParaRPr>
          </a:p>
          <a:p>
            <a:pPr algn="just">
              <a:buFont typeface="Arial" pitchFamily="34" charset="0"/>
              <a:buChar char="•"/>
            </a:pPr>
            <a:r>
              <a:rPr lang="en-ZA" sz="2000" dirty="0">
                <a:latin typeface="Arial" pitchFamily="34" charset="0"/>
                <a:cs typeface="Arial" pitchFamily="34" charset="0"/>
              </a:rPr>
              <a:t>Coming for different treatments by different health workers on different days borders on absurdity in terms of time and money spent. This impacts negatively on the health service, the individual, their family, the employer, and the economy! </a:t>
            </a:r>
          </a:p>
          <a:p>
            <a:pPr algn="just">
              <a:buFont typeface="Arial" pitchFamily="34" charset="0"/>
              <a:buChar char="•"/>
            </a:pPr>
            <a:endParaRPr lang="en-ZA" sz="2000" dirty="0">
              <a:latin typeface="Arial" pitchFamily="34" charset="0"/>
              <a:cs typeface="Arial" pitchFamily="34" charset="0"/>
            </a:endParaRPr>
          </a:p>
          <a:p>
            <a:pPr algn="just">
              <a:buFont typeface="Arial" pitchFamily="34" charset="0"/>
              <a:buChar char="•"/>
            </a:pPr>
            <a:r>
              <a:rPr lang="en-ZA" sz="2000" dirty="0">
                <a:latin typeface="Arial" pitchFamily="34" charset="0"/>
                <a:cs typeface="Arial" pitchFamily="34" charset="0"/>
              </a:rPr>
              <a:t>Holistic care is good care!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2143108" y="357166"/>
            <a:ext cx="4143403" cy="400110"/>
          </a:xfrm>
          <a:prstGeom prst="rect">
            <a:avLst/>
          </a:prstGeom>
        </p:spPr>
        <p:txBody>
          <a:bodyPr wrap="square">
            <a:spAutoFit/>
          </a:bodyPr>
          <a:lstStyle/>
          <a:p>
            <a:r>
              <a:rPr lang="en-ZA" sz="2000" b="1" dirty="0">
                <a:solidFill>
                  <a:schemeClr val="bg1"/>
                </a:solidFill>
                <a:latin typeface="Arial" pitchFamily="34" charset="0"/>
                <a:cs typeface="Arial" pitchFamily="34" charset="0"/>
              </a:rPr>
              <a:t>What is the ICDM?</a:t>
            </a:r>
            <a:endParaRPr lang="en-ZA" sz="2000" dirty="0">
              <a:latin typeface="Arial" pitchFamily="34" charset="0"/>
              <a:cs typeface="Arial" pitchFamily="34" charset="0"/>
            </a:endParaRPr>
          </a:p>
        </p:txBody>
      </p:sp>
      <p:sp>
        <p:nvSpPr>
          <p:cNvPr id="5" name="Rectangle 4"/>
          <p:cNvSpPr/>
          <p:nvPr/>
        </p:nvSpPr>
        <p:spPr>
          <a:xfrm>
            <a:off x="1428728" y="1997838"/>
            <a:ext cx="6072230" cy="2554545"/>
          </a:xfrm>
          <a:prstGeom prst="rect">
            <a:avLst/>
          </a:prstGeom>
        </p:spPr>
        <p:txBody>
          <a:bodyPr wrap="square">
            <a:spAutoFit/>
          </a:bodyPr>
          <a:lstStyle/>
          <a:p>
            <a:pPr algn="just">
              <a:buNone/>
            </a:pPr>
            <a:r>
              <a:rPr lang="en-ZA" sz="2000" dirty="0">
                <a:latin typeface="Arial" pitchFamily="34" charset="0"/>
                <a:cs typeface="Arial" pitchFamily="34" charset="0"/>
              </a:rPr>
              <a:t>Integrated Chronic Disease Management (ICDM) is a </a:t>
            </a:r>
            <a:r>
              <a:rPr lang="en-ZA" sz="2000" b="1" dirty="0">
                <a:latin typeface="Arial" pitchFamily="34" charset="0"/>
                <a:cs typeface="Arial" pitchFamily="34" charset="0"/>
              </a:rPr>
              <a:t>model of managed care </a:t>
            </a:r>
            <a:r>
              <a:rPr lang="en-ZA" sz="2000" dirty="0">
                <a:latin typeface="Arial" pitchFamily="34" charset="0"/>
                <a:cs typeface="Arial" pitchFamily="34" charset="0"/>
              </a:rPr>
              <a:t>that provides for </a:t>
            </a:r>
            <a:r>
              <a:rPr lang="en-ZA" sz="2000" b="1" dirty="0">
                <a:latin typeface="Arial" pitchFamily="34" charset="0"/>
                <a:cs typeface="Arial" pitchFamily="34" charset="0"/>
              </a:rPr>
              <a:t>integrated prevention</a:t>
            </a:r>
            <a:r>
              <a:rPr lang="en-ZA" sz="2000" dirty="0">
                <a:latin typeface="Arial" pitchFamily="34" charset="0"/>
                <a:cs typeface="Arial" pitchFamily="34" charset="0"/>
              </a:rPr>
              <a:t>, </a:t>
            </a:r>
            <a:r>
              <a:rPr lang="en-ZA" sz="2000" b="1" dirty="0">
                <a:latin typeface="Arial" pitchFamily="34" charset="0"/>
                <a:cs typeface="Arial" pitchFamily="34" charset="0"/>
              </a:rPr>
              <a:t>treatment </a:t>
            </a:r>
            <a:r>
              <a:rPr lang="en-ZA" sz="2000" dirty="0">
                <a:latin typeface="Arial" pitchFamily="34" charset="0"/>
                <a:cs typeface="Arial" pitchFamily="34" charset="0"/>
              </a:rPr>
              <a:t>and </a:t>
            </a:r>
            <a:r>
              <a:rPr lang="en-ZA" sz="2000" b="1" dirty="0">
                <a:latin typeface="Arial" pitchFamily="34" charset="0"/>
                <a:cs typeface="Arial" pitchFamily="34" charset="0"/>
              </a:rPr>
              <a:t>care </a:t>
            </a:r>
            <a:r>
              <a:rPr lang="en-ZA" sz="2000" dirty="0">
                <a:latin typeface="Arial" pitchFamily="34" charset="0"/>
                <a:cs typeface="Arial" pitchFamily="34" charset="0"/>
              </a:rPr>
              <a:t>of chronic patients at </a:t>
            </a:r>
            <a:r>
              <a:rPr lang="en-ZA" sz="2000" b="1" dirty="0">
                <a:latin typeface="Arial" pitchFamily="34" charset="0"/>
                <a:cs typeface="Arial" pitchFamily="34" charset="0"/>
              </a:rPr>
              <a:t>primary healthcare level </a:t>
            </a:r>
            <a:r>
              <a:rPr lang="en-ZA" sz="2000" dirty="0">
                <a:latin typeface="Arial" pitchFamily="34" charset="0"/>
                <a:cs typeface="Arial" pitchFamily="34" charset="0"/>
              </a:rPr>
              <a:t>(PHC) to ensure a seamless transition to </a:t>
            </a:r>
            <a:r>
              <a:rPr lang="en-ZA" sz="2000" b="1" dirty="0">
                <a:latin typeface="Arial" pitchFamily="34" charset="0"/>
                <a:cs typeface="Arial" pitchFamily="34" charset="0"/>
              </a:rPr>
              <a:t>‘assisted’ self-management</a:t>
            </a:r>
            <a:r>
              <a:rPr lang="en-ZA" sz="2000" dirty="0">
                <a:latin typeface="Arial" pitchFamily="34" charset="0"/>
                <a:cs typeface="Arial" pitchFamily="34" charset="0"/>
              </a:rPr>
              <a:t> within the community by taking a </a:t>
            </a:r>
            <a:r>
              <a:rPr lang="en-ZA" sz="2000" b="1" i="1" dirty="0">
                <a:latin typeface="Arial" pitchFamily="34" charset="0"/>
                <a:cs typeface="Arial" pitchFamily="34" charset="0"/>
              </a:rPr>
              <a:t>patient-centric view</a:t>
            </a:r>
            <a:r>
              <a:rPr lang="en-ZA" sz="2000" dirty="0">
                <a:latin typeface="Arial" pitchFamily="34" charset="0"/>
                <a:cs typeface="Arial" pitchFamily="34" charset="0"/>
              </a:rPr>
              <a:t> that encompasses the full value chain of </a:t>
            </a:r>
            <a:r>
              <a:rPr lang="en-ZA" sz="2000" b="1" dirty="0">
                <a:latin typeface="Arial" pitchFamily="34" charset="0"/>
                <a:cs typeface="Arial" pitchFamily="34" charset="0"/>
              </a:rPr>
              <a:t>continuum of care and support.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2285985" y="285728"/>
            <a:ext cx="3388914" cy="400110"/>
          </a:xfrm>
          <a:prstGeom prst="rect">
            <a:avLst/>
          </a:prstGeom>
        </p:spPr>
        <p:txBody>
          <a:bodyPr wrap="square">
            <a:spAutoFit/>
          </a:bodyPr>
          <a:lstStyle/>
          <a:p>
            <a:r>
              <a:rPr lang="en-ZA" sz="2000" b="1" dirty="0">
                <a:solidFill>
                  <a:schemeClr val="bg1"/>
                </a:solidFill>
                <a:latin typeface="Arial" pitchFamily="34" charset="0"/>
                <a:cs typeface="Arial" pitchFamily="34" charset="0"/>
              </a:rPr>
              <a:t>What is the ICDM?</a:t>
            </a:r>
            <a:endParaRPr lang="en-ZA" sz="2000" dirty="0">
              <a:latin typeface="Arial" pitchFamily="34" charset="0"/>
              <a:cs typeface="Arial" pitchFamily="34" charset="0"/>
            </a:endParaRPr>
          </a:p>
        </p:txBody>
      </p:sp>
      <p:sp>
        <p:nvSpPr>
          <p:cNvPr id="5" name="Rectangle 4"/>
          <p:cNvSpPr/>
          <p:nvPr/>
        </p:nvSpPr>
        <p:spPr>
          <a:xfrm>
            <a:off x="1428728" y="2274838"/>
            <a:ext cx="6643734" cy="1938992"/>
          </a:xfrm>
          <a:prstGeom prst="rect">
            <a:avLst/>
          </a:prstGeom>
        </p:spPr>
        <p:txBody>
          <a:bodyPr wrap="square">
            <a:spAutoFit/>
          </a:bodyPr>
          <a:lstStyle/>
          <a:p>
            <a:pPr marL="47625" indent="-47625">
              <a:buNone/>
            </a:pPr>
            <a:r>
              <a:rPr lang="en-ZA" sz="2000" b="1" dirty="0">
                <a:latin typeface="Arial" pitchFamily="34" charset="0"/>
                <a:cs typeface="Arial" pitchFamily="34" charset="0"/>
              </a:rPr>
              <a:t>What chronic condition a person has is largely irrelevant – as long as the practitioner has sufficient understanding of the relevant condition!</a:t>
            </a:r>
          </a:p>
          <a:p>
            <a:pPr marL="47625" indent="-47625">
              <a:buNone/>
            </a:pPr>
            <a:endParaRPr lang="en-ZA" sz="2000" b="1" dirty="0">
              <a:latin typeface="Arial" pitchFamily="34" charset="0"/>
              <a:cs typeface="Arial" pitchFamily="34" charset="0"/>
            </a:endParaRPr>
          </a:p>
          <a:p>
            <a:pPr marL="47625" indent="-47625">
              <a:buNone/>
            </a:pPr>
            <a:r>
              <a:rPr lang="en-ZA" sz="2000" b="1" dirty="0">
                <a:latin typeface="Arial" pitchFamily="34" charset="0"/>
                <a:cs typeface="Arial" pitchFamily="34" charset="0"/>
              </a:rPr>
              <a:t>Initial and ongoing training to ensure competence is thus essential.</a:t>
            </a:r>
            <a:endParaRPr lang="en-ZA" sz="20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Rectangle 4"/>
          <p:cNvSpPr/>
          <p:nvPr/>
        </p:nvSpPr>
        <p:spPr>
          <a:xfrm>
            <a:off x="2285984" y="285728"/>
            <a:ext cx="3491923" cy="400110"/>
          </a:xfrm>
          <a:prstGeom prst="rect">
            <a:avLst/>
          </a:prstGeom>
        </p:spPr>
        <p:txBody>
          <a:bodyPr wrap="square">
            <a:spAutoFit/>
          </a:bodyPr>
          <a:lstStyle/>
          <a:p>
            <a:pPr algn="ctr"/>
            <a:r>
              <a:rPr lang="en-ZA" sz="2000" b="1" dirty="0">
                <a:solidFill>
                  <a:schemeClr val="bg1"/>
                </a:solidFill>
                <a:latin typeface="Arial" pitchFamily="34" charset="0"/>
                <a:cs typeface="Arial" pitchFamily="34" charset="0"/>
              </a:rPr>
              <a:t>Conditions included</a:t>
            </a:r>
            <a:endParaRPr lang="en-ZA" sz="2000" dirty="0">
              <a:latin typeface="Arial" pitchFamily="34" charset="0"/>
              <a:cs typeface="Arial" pitchFamily="34" charset="0"/>
            </a:endParaRPr>
          </a:p>
        </p:txBody>
      </p:sp>
      <p:sp>
        <p:nvSpPr>
          <p:cNvPr id="6" name="Rectangle 5"/>
          <p:cNvSpPr/>
          <p:nvPr/>
        </p:nvSpPr>
        <p:spPr>
          <a:xfrm>
            <a:off x="1071538" y="1571612"/>
            <a:ext cx="7000924" cy="2862322"/>
          </a:xfrm>
          <a:prstGeom prst="rect">
            <a:avLst/>
          </a:prstGeom>
        </p:spPr>
        <p:txBody>
          <a:bodyPr wrap="square">
            <a:spAutoFit/>
          </a:bodyPr>
          <a:lstStyle/>
          <a:p>
            <a:pPr lvl="1"/>
            <a:r>
              <a:rPr lang="en-ZA" sz="2000" dirty="0">
                <a:latin typeface="Arial" pitchFamily="34" charset="0"/>
                <a:cs typeface="Arial" pitchFamily="34" charset="0"/>
              </a:rPr>
              <a:t>-Non-communicable Diseases</a:t>
            </a:r>
          </a:p>
          <a:p>
            <a:pPr lvl="1"/>
            <a:r>
              <a:rPr lang="en-ZA" sz="2000" dirty="0">
                <a:latin typeface="Arial" pitchFamily="34" charset="0"/>
                <a:cs typeface="Arial" pitchFamily="34" charset="0"/>
              </a:rPr>
              <a:t>	</a:t>
            </a:r>
            <a:r>
              <a:rPr lang="en-ZA" sz="2000" dirty="0">
                <a:solidFill>
                  <a:srgbClr val="00B050"/>
                </a:solidFill>
                <a:latin typeface="Arial" pitchFamily="34" charset="0"/>
                <a:cs typeface="Arial" pitchFamily="34" charset="0"/>
              </a:rPr>
              <a:t>Diabetes, Hypertension, IHD,C OPD, Asthma</a:t>
            </a:r>
          </a:p>
          <a:p>
            <a:pPr lvl="1"/>
            <a:r>
              <a:rPr lang="en-ZA" sz="2000" dirty="0">
                <a:latin typeface="Arial" pitchFamily="34" charset="0"/>
                <a:cs typeface="Arial" pitchFamily="34" charset="0"/>
              </a:rPr>
              <a:t>-Persistent Communicable Diseases</a:t>
            </a:r>
          </a:p>
          <a:p>
            <a:pPr lvl="1"/>
            <a:r>
              <a:rPr lang="en-ZA" sz="2000" dirty="0">
                <a:latin typeface="Arial" pitchFamily="34" charset="0"/>
                <a:cs typeface="Arial" pitchFamily="34" charset="0"/>
              </a:rPr>
              <a:t>	</a:t>
            </a:r>
            <a:r>
              <a:rPr lang="en-ZA" sz="2000" dirty="0">
                <a:solidFill>
                  <a:srgbClr val="00B050"/>
                </a:solidFill>
                <a:latin typeface="Arial" pitchFamily="34" charset="0"/>
                <a:cs typeface="Arial" pitchFamily="34" charset="0"/>
              </a:rPr>
              <a:t>HIV(on ART), TB</a:t>
            </a:r>
          </a:p>
          <a:p>
            <a:pPr lvl="1"/>
            <a:r>
              <a:rPr lang="en-ZA" sz="2000" dirty="0">
                <a:latin typeface="Arial" pitchFamily="34" charset="0"/>
                <a:cs typeface="Arial" pitchFamily="34" charset="0"/>
              </a:rPr>
              <a:t>-Long term Mental Illness</a:t>
            </a:r>
          </a:p>
          <a:p>
            <a:pPr lvl="1"/>
            <a:r>
              <a:rPr lang="en-ZA" sz="2000" dirty="0">
                <a:latin typeface="Arial" pitchFamily="34" charset="0"/>
                <a:cs typeface="Arial" pitchFamily="34" charset="0"/>
              </a:rPr>
              <a:t>	</a:t>
            </a:r>
            <a:r>
              <a:rPr lang="en-ZA" sz="2000" dirty="0">
                <a:solidFill>
                  <a:srgbClr val="00B050"/>
                </a:solidFill>
                <a:latin typeface="Arial" pitchFamily="34" charset="0"/>
                <a:cs typeface="Arial" pitchFamily="34" charset="0"/>
              </a:rPr>
              <a:t>Depression,  Anxiety,  Psychosis, E </a:t>
            </a:r>
            <a:r>
              <a:rPr lang="en-ZA" sz="2000" dirty="0" err="1">
                <a:solidFill>
                  <a:srgbClr val="00B050"/>
                </a:solidFill>
                <a:latin typeface="Arial" pitchFamily="34" charset="0"/>
                <a:cs typeface="Arial" pitchFamily="34" charset="0"/>
              </a:rPr>
              <a:t>pilepsy</a:t>
            </a:r>
            <a:r>
              <a:rPr lang="en-ZA" sz="2000" dirty="0">
                <a:solidFill>
                  <a:srgbClr val="00B050"/>
                </a:solidFill>
                <a:latin typeface="Arial" pitchFamily="34" charset="0"/>
                <a:cs typeface="Arial" pitchFamily="34" charset="0"/>
              </a:rPr>
              <a:t>, </a:t>
            </a:r>
          </a:p>
          <a:p>
            <a:pPr lvl="1"/>
            <a:r>
              <a:rPr lang="en-ZA" sz="2000" dirty="0">
                <a:solidFill>
                  <a:srgbClr val="00B050"/>
                </a:solidFill>
                <a:latin typeface="Arial" pitchFamily="34" charset="0"/>
                <a:cs typeface="Arial" pitchFamily="34" charset="0"/>
              </a:rPr>
              <a:t>	Substance Abuse.</a:t>
            </a:r>
          </a:p>
          <a:p>
            <a:pPr lvl="1"/>
            <a:r>
              <a:rPr lang="en-ZA" sz="2000" dirty="0">
                <a:latin typeface="Arial" pitchFamily="34" charset="0"/>
                <a:cs typeface="Arial" pitchFamily="34" charset="0"/>
              </a:rPr>
              <a:t>-Persistent Physical Impairments</a:t>
            </a:r>
          </a:p>
          <a:p>
            <a:pPr lvl="2"/>
            <a:r>
              <a:rPr lang="en-ZA" sz="2000" dirty="0">
                <a:solidFill>
                  <a:srgbClr val="00B050"/>
                </a:solidFill>
                <a:latin typeface="Arial" pitchFamily="34" charset="0"/>
                <a:cs typeface="Arial" pitchFamily="34" charset="0"/>
              </a:rPr>
              <a:t>Strokes, Cerebral Palsy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4" name="Picture 3" descr="1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285720" y="214289"/>
            <a:ext cx="6786610" cy="523220"/>
          </a:xfrm>
          <a:prstGeom prst="rect">
            <a:avLst/>
          </a:prstGeom>
        </p:spPr>
        <p:txBody>
          <a:bodyPr wrap="square">
            <a:spAutoFit/>
          </a:bodyPr>
          <a:lstStyle/>
          <a:p>
            <a:pPr algn="ctr"/>
            <a:r>
              <a:rPr lang="en-ZA" sz="2800" dirty="0">
                <a:solidFill>
                  <a:schemeClr val="bg1"/>
                </a:solidFill>
                <a:latin typeface="Arial" pitchFamily="34" charset="0"/>
                <a:cs typeface="Arial" pitchFamily="34" charset="0"/>
              </a:rPr>
              <a:t>What do we mean by chronic disease?</a:t>
            </a:r>
            <a:endParaRPr lang="en-ZA" sz="2800" dirty="0">
              <a:latin typeface="Arial" pitchFamily="34" charset="0"/>
              <a:cs typeface="Arial" pitchFamily="34" charset="0"/>
            </a:endParaRPr>
          </a:p>
        </p:txBody>
      </p:sp>
      <p:sp>
        <p:nvSpPr>
          <p:cNvPr id="11" name="Rectangle 10"/>
          <p:cNvSpPr/>
          <p:nvPr/>
        </p:nvSpPr>
        <p:spPr>
          <a:xfrm>
            <a:off x="785786" y="1714488"/>
            <a:ext cx="7572428" cy="3416320"/>
          </a:xfrm>
          <a:prstGeom prst="rect">
            <a:avLst/>
          </a:prstGeom>
        </p:spPr>
        <p:txBody>
          <a:bodyPr wrap="square">
            <a:spAutoFit/>
          </a:bodyPr>
          <a:lstStyle/>
          <a:p>
            <a:pPr algn="just">
              <a:buFont typeface="Arial" pitchFamily="34" charset="0"/>
              <a:buChar char="•"/>
            </a:pPr>
            <a:r>
              <a:rPr lang="en-ZA" sz="2400" b="1" dirty="0">
                <a:solidFill>
                  <a:srgbClr val="800040"/>
                </a:solidFill>
                <a:latin typeface="Arial" pitchFamily="34" charset="0"/>
                <a:cs typeface="Arial" pitchFamily="34" charset="0"/>
              </a:rPr>
              <a:t>Chronic </a:t>
            </a:r>
            <a:r>
              <a:rPr lang="en-ZA" sz="2400" dirty="0">
                <a:latin typeface="Arial" pitchFamily="34" charset="0"/>
                <a:cs typeface="Arial" pitchFamily="34" charset="0"/>
              </a:rPr>
              <a:t>refers to a condition that continues or persists and will require management over an extended period of time (usually more than 6 months)</a:t>
            </a:r>
          </a:p>
          <a:p>
            <a:pPr algn="just"/>
            <a:endParaRPr lang="en-ZA" sz="2400" dirty="0">
              <a:latin typeface="Arial" pitchFamily="34" charset="0"/>
              <a:cs typeface="Arial" pitchFamily="34" charset="0"/>
            </a:endParaRPr>
          </a:p>
          <a:p>
            <a:pPr algn="just">
              <a:buFont typeface="Arial" pitchFamily="34" charset="0"/>
              <a:buChar char="•"/>
            </a:pPr>
            <a:r>
              <a:rPr lang="en-ZA" sz="2400" b="1" dirty="0">
                <a:solidFill>
                  <a:srgbClr val="800040"/>
                </a:solidFill>
                <a:latin typeface="Arial" pitchFamily="34" charset="0"/>
                <a:cs typeface="Arial" pitchFamily="34" charset="0"/>
              </a:rPr>
              <a:t>WHO </a:t>
            </a:r>
            <a:r>
              <a:rPr lang="en-ZA" sz="2400" b="1" dirty="0" err="1">
                <a:solidFill>
                  <a:srgbClr val="800040"/>
                </a:solidFill>
                <a:latin typeface="Arial" pitchFamily="34" charset="0"/>
                <a:cs typeface="Arial" pitchFamily="34" charset="0"/>
              </a:rPr>
              <a:t>defintion</a:t>
            </a:r>
            <a:r>
              <a:rPr lang="en-ZA" sz="2400" b="1" dirty="0">
                <a:solidFill>
                  <a:srgbClr val="800040"/>
                </a:solidFill>
                <a:latin typeface="Arial" pitchFamily="34" charset="0"/>
                <a:cs typeface="Arial" pitchFamily="34" charset="0"/>
              </a:rPr>
              <a:t>: </a:t>
            </a:r>
          </a:p>
          <a:p>
            <a:pPr lvl="1" indent="-276225" algn="just">
              <a:buFont typeface="Wingdings" pitchFamily="2" charset="2"/>
              <a:buChar char="Ø"/>
            </a:pPr>
            <a:r>
              <a:rPr lang="en-ZA" sz="2400" b="1" dirty="0">
                <a:solidFill>
                  <a:srgbClr val="A3A101"/>
                </a:solidFill>
                <a:latin typeface="Arial" pitchFamily="34" charset="0"/>
                <a:cs typeface="Arial" pitchFamily="34" charset="0"/>
              </a:rPr>
              <a:t>Long duration </a:t>
            </a:r>
            <a:r>
              <a:rPr lang="en-ZA" sz="2400" dirty="0">
                <a:solidFill>
                  <a:srgbClr val="A3A101"/>
                </a:solidFill>
                <a:latin typeface="Arial" pitchFamily="34" charset="0"/>
                <a:cs typeface="Arial" pitchFamily="34" charset="0"/>
              </a:rPr>
              <a:t>and generally </a:t>
            </a:r>
            <a:r>
              <a:rPr lang="en-ZA" sz="2400" b="1" dirty="0">
                <a:solidFill>
                  <a:srgbClr val="A3A101"/>
                </a:solidFill>
                <a:latin typeface="Arial" pitchFamily="34" charset="0"/>
                <a:cs typeface="Arial" pitchFamily="34" charset="0"/>
              </a:rPr>
              <a:t>slow progression</a:t>
            </a:r>
          </a:p>
          <a:p>
            <a:pPr marL="180975" lvl="1" indent="276225" algn="just"/>
            <a:endParaRPr lang="en-ZA" sz="2400" b="1" dirty="0">
              <a:solidFill>
                <a:srgbClr val="A3A101"/>
              </a:solidFill>
              <a:latin typeface="Arial" pitchFamily="34" charset="0"/>
              <a:cs typeface="Arial" pitchFamily="34" charset="0"/>
            </a:endParaRPr>
          </a:p>
          <a:p>
            <a:pPr marL="180975" lvl="1" indent="276225" algn="just"/>
            <a:r>
              <a:rPr lang="en-ZA" sz="2400" b="1" dirty="0">
                <a:solidFill>
                  <a:srgbClr val="A3A101"/>
                </a:solidFill>
                <a:latin typeface="Arial" pitchFamily="34" charset="0"/>
                <a:cs typeface="Arial" pitchFamily="34" charset="0"/>
              </a:rPr>
              <a:t>These definitions apply to a number of both physical and mental health diseases/disorders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2000232" y="285728"/>
            <a:ext cx="3927011" cy="400110"/>
          </a:xfrm>
          <a:prstGeom prst="rect">
            <a:avLst/>
          </a:prstGeom>
        </p:spPr>
        <p:txBody>
          <a:bodyPr wrap="square">
            <a:spAutoFit/>
          </a:bodyPr>
          <a:lstStyle/>
          <a:p>
            <a:r>
              <a:rPr lang="en-ZA" sz="2000" b="1" spc="-100" dirty="0">
                <a:solidFill>
                  <a:schemeClr val="bg1"/>
                </a:solidFill>
                <a:latin typeface="Arial" pitchFamily="34" charset="0"/>
                <a:cs typeface="Arial" pitchFamily="34" charset="0"/>
              </a:rPr>
              <a:t>IDCM model components</a:t>
            </a:r>
            <a:endParaRPr lang="en-ZA" sz="2000" dirty="0">
              <a:latin typeface="Arial" pitchFamily="34" charset="0"/>
              <a:cs typeface="Arial" pitchFamily="34" charset="0"/>
            </a:endParaRPr>
          </a:p>
        </p:txBody>
      </p:sp>
      <p:grpSp>
        <p:nvGrpSpPr>
          <p:cNvPr id="8" name="Group 7"/>
          <p:cNvGrpSpPr/>
          <p:nvPr/>
        </p:nvGrpSpPr>
        <p:grpSpPr>
          <a:xfrm>
            <a:off x="500034" y="1214422"/>
            <a:ext cx="2571768" cy="571503"/>
            <a:chOff x="53617" y="566426"/>
            <a:chExt cx="2790852" cy="741940"/>
          </a:xfrm>
        </p:grpSpPr>
        <p:sp>
          <p:nvSpPr>
            <p:cNvPr id="9" name="Rectangle 8"/>
            <p:cNvSpPr/>
            <p:nvPr/>
          </p:nvSpPr>
          <p:spPr>
            <a:xfrm>
              <a:off x="53617" y="566427"/>
              <a:ext cx="2790852" cy="649199"/>
            </a:xfrm>
            <a:prstGeom prst="rect">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0" name="Rectangle 9"/>
            <p:cNvSpPr/>
            <p:nvPr/>
          </p:nvSpPr>
          <p:spPr>
            <a:xfrm>
              <a:off x="53617" y="566426"/>
              <a:ext cx="2790852" cy="74194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ZA" sz="1400" kern="1200" dirty="0">
                  <a:solidFill>
                    <a:srgbClr val="4C4C4C"/>
                  </a:solidFill>
                  <a:latin typeface="Arial" pitchFamily="34" charset="0"/>
                  <a:cs typeface="Arial" pitchFamily="34" charset="0"/>
                </a:rPr>
                <a:t>HEALTH SERVICE RE-ORGANISATION</a:t>
              </a:r>
            </a:p>
          </p:txBody>
        </p:sp>
      </p:grpSp>
      <p:grpSp>
        <p:nvGrpSpPr>
          <p:cNvPr id="11" name="Group 10"/>
          <p:cNvGrpSpPr/>
          <p:nvPr/>
        </p:nvGrpSpPr>
        <p:grpSpPr>
          <a:xfrm>
            <a:off x="3500430" y="1214422"/>
            <a:ext cx="2340138" cy="642942"/>
            <a:chOff x="2921385" y="580328"/>
            <a:chExt cx="2537136" cy="649199"/>
          </a:xfrm>
        </p:grpSpPr>
        <p:sp>
          <p:nvSpPr>
            <p:cNvPr id="12" name="Rectangle 11"/>
            <p:cNvSpPr/>
            <p:nvPr/>
          </p:nvSpPr>
          <p:spPr>
            <a:xfrm>
              <a:off x="2921385" y="580328"/>
              <a:ext cx="2537136" cy="649199"/>
            </a:xfrm>
            <a:prstGeom prst="rect">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3" name="Rectangle 12"/>
            <p:cNvSpPr/>
            <p:nvPr/>
          </p:nvSpPr>
          <p:spPr>
            <a:xfrm>
              <a:off x="2921385" y="580328"/>
              <a:ext cx="2537136" cy="64919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ZA" sz="1400" kern="1200" dirty="0">
                  <a:solidFill>
                    <a:srgbClr val="4C4C4C"/>
                  </a:solidFill>
                  <a:latin typeface="Arial" pitchFamily="34" charset="0"/>
                  <a:cs typeface="Arial" pitchFamily="34" charset="0"/>
                </a:rPr>
                <a:t>CLINICAL MANAGEMENT SUPPORT</a:t>
              </a:r>
            </a:p>
          </p:txBody>
        </p:sp>
      </p:grpSp>
      <p:grpSp>
        <p:nvGrpSpPr>
          <p:cNvPr id="14" name="Group 13"/>
          <p:cNvGrpSpPr/>
          <p:nvPr/>
        </p:nvGrpSpPr>
        <p:grpSpPr>
          <a:xfrm>
            <a:off x="6215074" y="1214422"/>
            <a:ext cx="2500329" cy="714380"/>
            <a:chOff x="5545652" y="588490"/>
            <a:chExt cx="2683962" cy="664196"/>
          </a:xfrm>
        </p:grpSpPr>
        <p:sp>
          <p:nvSpPr>
            <p:cNvPr id="15" name="Rectangle 14"/>
            <p:cNvSpPr/>
            <p:nvPr/>
          </p:nvSpPr>
          <p:spPr>
            <a:xfrm>
              <a:off x="5545652" y="588490"/>
              <a:ext cx="2683962" cy="664196"/>
            </a:xfrm>
            <a:prstGeom prst="rect">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6" name="Rectangle 15"/>
            <p:cNvSpPr/>
            <p:nvPr/>
          </p:nvSpPr>
          <p:spPr>
            <a:xfrm>
              <a:off x="5545652" y="588490"/>
              <a:ext cx="2683962" cy="66419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0904" tIns="21600" rIns="120904" bIns="21600" numCol="1" spcCol="1270" anchor="ctr" anchorCtr="0">
              <a:noAutofit/>
            </a:bodyPr>
            <a:lstStyle/>
            <a:p>
              <a:pPr lvl="0" algn="ctr" defTabSz="755650">
                <a:lnSpc>
                  <a:spcPct val="90000"/>
                </a:lnSpc>
                <a:spcBef>
                  <a:spcPct val="0"/>
                </a:spcBef>
                <a:spcAft>
                  <a:spcPct val="35000"/>
                </a:spcAft>
              </a:pPr>
              <a:r>
                <a:rPr lang="en-ZA" sz="1400" kern="1200" dirty="0">
                  <a:solidFill>
                    <a:srgbClr val="4C4C4C"/>
                  </a:solidFill>
                  <a:latin typeface="Arial" pitchFamily="34" charset="0"/>
                  <a:cs typeface="Arial" pitchFamily="34" charset="0"/>
                </a:rPr>
                <a:t>ASSISTED SELF MANAGEMENT</a:t>
              </a:r>
            </a:p>
          </p:txBody>
        </p:sp>
      </p:grpSp>
      <p:sp>
        <p:nvSpPr>
          <p:cNvPr id="17" name="Rectangle 16"/>
          <p:cNvSpPr/>
          <p:nvPr/>
        </p:nvSpPr>
        <p:spPr>
          <a:xfrm>
            <a:off x="571472" y="2108638"/>
            <a:ext cx="2571768" cy="2483757"/>
          </a:xfrm>
          <a:prstGeom prst="rect">
            <a:avLst/>
          </a:prstGeom>
        </p:spPr>
        <p:txBody>
          <a:bodyPr wrap="square">
            <a:spAutoFit/>
          </a:bodyPr>
          <a:lstStyle/>
          <a:p>
            <a:pPr lvl="0" defTabSz="755650">
              <a:lnSpc>
                <a:spcPct val="90000"/>
              </a:lnSpc>
              <a:spcBef>
                <a:spcPct val="0"/>
              </a:spcBef>
              <a:spcAft>
                <a:spcPct val="15000"/>
              </a:spcAft>
              <a:buFont typeface="Arial" pitchFamily="34" charset="0"/>
              <a:buChar char="•"/>
            </a:pPr>
            <a:r>
              <a:rPr lang="en-ZA" sz="1400" dirty="0">
                <a:solidFill>
                  <a:srgbClr val="4C4C4C"/>
                </a:solidFill>
                <a:latin typeface="Arial" pitchFamily="34" charset="0"/>
                <a:cs typeface="Arial" pitchFamily="34" charset="0"/>
              </a:rPr>
              <a:t>Re-organisation of patient flow</a:t>
            </a:r>
          </a:p>
          <a:p>
            <a:pPr marL="342900" lvl="1" indent="-342900" defTabSz="755650">
              <a:lnSpc>
                <a:spcPct val="90000"/>
              </a:lnSpc>
              <a:spcBef>
                <a:spcPct val="0"/>
              </a:spcBef>
              <a:spcAft>
                <a:spcPct val="15000"/>
              </a:spcAft>
              <a:buFont typeface="Arial" pitchFamily="34" charset="0"/>
              <a:buChar char="•"/>
            </a:pPr>
            <a:r>
              <a:rPr lang="en-ZA" sz="1400" dirty="0">
                <a:solidFill>
                  <a:srgbClr val="4C4C4C"/>
                </a:solidFill>
                <a:latin typeface="Arial" pitchFamily="34" charset="0"/>
                <a:cs typeface="Arial" pitchFamily="34" charset="0"/>
              </a:rPr>
              <a:t>Designated waiting areas</a:t>
            </a:r>
          </a:p>
          <a:p>
            <a:pPr marL="0" lvl="1" defTabSz="755650">
              <a:lnSpc>
                <a:spcPct val="90000"/>
              </a:lnSpc>
              <a:spcBef>
                <a:spcPct val="0"/>
              </a:spcBef>
              <a:spcAft>
                <a:spcPct val="15000"/>
              </a:spcAft>
              <a:buFont typeface="Arial" pitchFamily="34" charset="0"/>
              <a:buChar char="•"/>
            </a:pPr>
            <a:r>
              <a:rPr lang="en-ZA" sz="1400" dirty="0">
                <a:solidFill>
                  <a:srgbClr val="4C4C4C"/>
                </a:solidFill>
                <a:latin typeface="Arial" pitchFamily="34" charset="0"/>
                <a:cs typeface="Arial" pitchFamily="34" charset="0"/>
              </a:rPr>
              <a:t>Designated consultation area</a:t>
            </a:r>
          </a:p>
          <a:p>
            <a:pPr marL="0" lvl="1" defTabSz="755650">
              <a:lnSpc>
                <a:spcPct val="90000"/>
              </a:lnSpc>
              <a:spcBef>
                <a:spcPct val="0"/>
              </a:spcBef>
              <a:spcAft>
                <a:spcPct val="15000"/>
              </a:spcAft>
              <a:buFont typeface="Arial" pitchFamily="34" charset="0"/>
              <a:buChar char="•"/>
            </a:pPr>
            <a:r>
              <a:rPr lang="en-ZA" sz="1400" dirty="0">
                <a:solidFill>
                  <a:srgbClr val="4C4C4C"/>
                </a:solidFill>
                <a:latin typeface="Arial" pitchFamily="34" charset="0"/>
                <a:cs typeface="Arial" pitchFamily="34" charset="0"/>
              </a:rPr>
              <a:t>Designated vital signs station</a:t>
            </a:r>
          </a:p>
          <a:p>
            <a:pPr lvl="0">
              <a:buFont typeface="Arial" pitchFamily="34" charset="0"/>
              <a:buChar char="•"/>
              <a:defRPr/>
            </a:pPr>
            <a:r>
              <a:rPr lang="en-ZA" sz="1400" dirty="0">
                <a:solidFill>
                  <a:srgbClr val="4C4C4C"/>
                </a:solidFill>
                <a:latin typeface="Arial" pitchFamily="34" charset="0"/>
                <a:cs typeface="Arial" pitchFamily="34" charset="0"/>
              </a:rPr>
              <a:t>Appointment scheduling</a:t>
            </a:r>
          </a:p>
          <a:p>
            <a:pPr lvl="0">
              <a:buFont typeface="Arial" pitchFamily="34" charset="0"/>
              <a:buChar char="•"/>
              <a:defRPr/>
            </a:pPr>
            <a:r>
              <a:rPr lang="en-ZA" sz="1400" dirty="0">
                <a:solidFill>
                  <a:srgbClr val="4C4C4C"/>
                </a:solidFill>
                <a:latin typeface="Arial" pitchFamily="34" charset="0"/>
                <a:cs typeface="Arial" pitchFamily="34" charset="0"/>
              </a:rPr>
              <a:t>Single administrative point</a:t>
            </a:r>
          </a:p>
          <a:p>
            <a:pPr lvl="0">
              <a:buFont typeface="Arial" pitchFamily="34" charset="0"/>
              <a:buChar char="•"/>
              <a:defRPr/>
            </a:pPr>
            <a:r>
              <a:rPr lang="en-ZA" sz="1400" dirty="0">
                <a:solidFill>
                  <a:srgbClr val="4C4C4C"/>
                </a:solidFill>
                <a:latin typeface="Arial" pitchFamily="34" charset="0"/>
                <a:cs typeface="Arial" pitchFamily="34" charset="0"/>
              </a:rPr>
              <a:t>Pre-appointment retrieval of clinical records</a:t>
            </a:r>
          </a:p>
          <a:p>
            <a:pPr lvl="0">
              <a:buFont typeface="Arial" pitchFamily="34" charset="0"/>
              <a:buChar char="•"/>
              <a:defRPr/>
            </a:pPr>
            <a:r>
              <a:rPr lang="en-ZA" sz="1400" dirty="0">
                <a:solidFill>
                  <a:srgbClr val="4C4C4C"/>
                </a:solidFill>
                <a:latin typeface="Arial" pitchFamily="34" charset="0"/>
                <a:cs typeface="Arial" pitchFamily="34" charset="0"/>
              </a:rPr>
              <a:t>Integration of  clinical care</a:t>
            </a:r>
          </a:p>
          <a:p>
            <a:pPr lvl="0"/>
            <a:r>
              <a:rPr lang="en-ZA" sz="1400" dirty="0">
                <a:solidFill>
                  <a:srgbClr val="4C4C4C"/>
                </a:solidFill>
                <a:latin typeface="Arial" pitchFamily="34" charset="0"/>
                <a:cs typeface="Arial" pitchFamily="34" charset="0"/>
              </a:rPr>
              <a:t>Pre-dispensing of medication</a:t>
            </a:r>
            <a:endParaRPr lang="en-ZA" sz="1400" dirty="0">
              <a:latin typeface="Arial" pitchFamily="34" charset="0"/>
              <a:cs typeface="Arial" pitchFamily="34" charset="0"/>
            </a:endParaRPr>
          </a:p>
        </p:txBody>
      </p:sp>
      <p:sp>
        <p:nvSpPr>
          <p:cNvPr id="18" name="Rectangle 17"/>
          <p:cNvSpPr/>
          <p:nvPr/>
        </p:nvSpPr>
        <p:spPr>
          <a:xfrm>
            <a:off x="3643306" y="2143116"/>
            <a:ext cx="2357454" cy="2031325"/>
          </a:xfrm>
          <a:prstGeom prst="rect">
            <a:avLst/>
          </a:prstGeom>
        </p:spPr>
        <p:txBody>
          <a:bodyPr wrap="square">
            <a:spAutoFit/>
          </a:bodyPr>
          <a:lstStyle/>
          <a:p>
            <a:pPr lvl="0">
              <a:buFont typeface="Arial" pitchFamily="34" charset="0"/>
              <a:buChar char="•"/>
            </a:pPr>
            <a:r>
              <a:rPr lang="en-ZA" sz="1400" dirty="0">
                <a:solidFill>
                  <a:srgbClr val="4C4C4C"/>
                </a:solidFill>
                <a:latin typeface="Arial" pitchFamily="34" charset="0"/>
                <a:cs typeface="Arial" pitchFamily="34" charset="0"/>
              </a:rPr>
              <a:t>Chronic patient record</a:t>
            </a:r>
          </a:p>
          <a:p>
            <a:pPr lvl="0">
              <a:buFont typeface="Arial" pitchFamily="34" charset="0"/>
              <a:buChar char="•"/>
            </a:pPr>
            <a:r>
              <a:rPr lang="en-ZA" sz="1400" dirty="0">
                <a:solidFill>
                  <a:srgbClr val="4C4C4C"/>
                </a:solidFill>
                <a:latin typeface="Arial" pitchFamily="34" charset="0"/>
                <a:cs typeface="Arial" pitchFamily="34" charset="0"/>
              </a:rPr>
              <a:t>APC training and application of algorithmic based clinical guidelines</a:t>
            </a:r>
          </a:p>
          <a:p>
            <a:pPr lvl="0">
              <a:buFont typeface="Arial" pitchFamily="34" charset="0"/>
              <a:buChar char="•"/>
            </a:pPr>
            <a:r>
              <a:rPr lang="en-ZA" sz="1400" i="1" dirty="0">
                <a:solidFill>
                  <a:srgbClr val="4C4C4C"/>
                </a:solidFill>
                <a:latin typeface="Arial" pitchFamily="34" charset="0"/>
                <a:cs typeface="Arial" pitchFamily="34" charset="0"/>
              </a:rPr>
              <a:t>Health promotion compendium.</a:t>
            </a:r>
            <a:endParaRPr lang="en-ZA" sz="1400" i="1" dirty="0">
              <a:solidFill>
                <a:srgbClr val="FF0000"/>
              </a:solidFill>
              <a:latin typeface="Arial" pitchFamily="34" charset="0"/>
              <a:cs typeface="Arial" pitchFamily="34" charset="0"/>
            </a:endParaRPr>
          </a:p>
          <a:p>
            <a:pPr lvl="0">
              <a:buFont typeface="Arial" pitchFamily="34" charset="0"/>
              <a:buChar char="•"/>
            </a:pPr>
            <a:r>
              <a:rPr lang="en-ZA" sz="1400" dirty="0">
                <a:solidFill>
                  <a:srgbClr val="4C4C4C"/>
                </a:solidFill>
                <a:latin typeface="Arial" pitchFamily="34" charset="0"/>
                <a:cs typeface="Arial" pitchFamily="34" charset="0"/>
              </a:rPr>
              <a:t>Supervision and support by district clinical specialist teams</a:t>
            </a:r>
          </a:p>
        </p:txBody>
      </p:sp>
      <p:sp>
        <p:nvSpPr>
          <p:cNvPr id="19" name="Rectangle 18"/>
          <p:cNvSpPr/>
          <p:nvPr/>
        </p:nvSpPr>
        <p:spPr>
          <a:xfrm>
            <a:off x="6072198" y="2143116"/>
            <a:ext cx="2786082" cy="2462213"/>
          </a:xfrm>
          <a:prstGeom prst="rect">
            <a:avLst/>
          </a:prstGeom>
        </p:spPr>
        <p:txBody>
          <a:bodyPr wrap="square">
            <a:spAutoFit/>
          </a:bodyPr>
          <a:lstStyle/>
          <a:p>
            <a:pPr lvl="0">
              <a:buFont typeface="Arial" pitchFamily="34" charset="0"/>
              <a:buChar char="•"/>
            </a:pPr>
            <a:r>
              <a:rPr lang="en-ZA" sz="1400" dirty="0">
                <a:solidFill>
                  <a:srgbClr val="4C4C4C"/>
                </a:solidFill>
                <a:latin typeface="Arial" pitchFamily="34" charset="0"/>
                <a:cs typeface="Arial" pitchFamily="34" charset="0"/>
              </a:rPr>
              <a:t>Health promotion and education at community level</a:t>
            </a:r>
          </a:p>
          <a:p>
            <a:pPr lvl="0">
              <a:buFont typeface="Arial" pitchFamily="34" charset="0"/>
              <a:buChar char="•"/>
            </a:pPr>
            <a:r>
              <a:rPr lang="en-ZA" sz="1400" dirty="0">
                <a:solidFill>
                  <a:srgbClr val="4C4C4C"/>
                </a:solidFill>
                <a:latin typeface="Arial" pitchFamily="34" charset="0"/>
                <a:cs typeface="Arial" pitchFamily="34" charset="0"/>
              </a:rPr>
              <a:t>Identification of at-risk patients within the household by point of care screening</a:t>
            </a:r>
          </a:p>
          <a:p>
            <a:pPr lvl="0">
              <a:buFont typeface="Arial" pitchFamily="34" charset="0"/>
              <a:buChar char="•"/>
            </a:pPr>
            <a:r>
              <a:rPr lang="en-ZA" sz="1400" dirty="0">
                <a:solidFill>
                  <a:srgbClr val="4C4C4C"/>
                </a:solidFill>
                <a:latin typeface="Arial" pitchFamily="34" charset="0"/>
                <a:cs typeface="Arial" pitchFamily="34" charset="0"/>
              </a:rPr>
              <a:t>Point of care testing and screening</a:t>
            </a:r>
          </a:p>
          <a:p>
            <a:pPr lvl="0">
              <a:buFont typeface="Arial" pitchFamily="34" charset="0"/>
              <a:buChar char="•"/>
            </a:pPr>
            <a:r>
              <a:rPr lang="en-ZA" sz="1400" dirty="0">
                <a:solidFill>
                  <a:srgbClr val="4C4C4C"/>
                </a:solidFill>
                <a:latin typeface="Arial" pitchFamily="34" charset="0"/>
                <a:cs typeface="Arial" pitchFamily="34" charset="0"/>
              </a:rPr>
              <a:t>Support groups and adherence clubs</a:t>
            </a:r>
          </a:p>
          <a:p>
            <a:pPr lvl="0">
              <a:buFont typeface="Arial" pitchFamily="34" charset="0"/>
              <a:buChar char="•"/>
            </a:pPr>
            <a:r>
              <a:rPr lang="en-ZA" sz="1400" dirty="0">
                <a:solidFill>
                  <a:srgbClr val="4C4C4C"/>
                </a:solidFill>
                <a:latin typeface="Arial" pitchFamily="34" charset="0"/>
                <a:cs typeface="Arial" pitchFamily="34" charset="0"/>
              </a:rPr>
              <a:t>Medication delivery (courier service)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33800" y="193964"/>
            <a:ext cx="17526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400" dirty="0">
                <a:solidFill>
                  <a:prstClr val="black"/>
                </a:solidFill>
                <a:latin typeface="Arial" pitchFamily="34" charset="0"/>
                <a:cs typeface="Arial" pitchFamily="34" charset="0"/>
              </a:rPr>
              <a:t>PHC clinic level- treatment and prevention of complications</a:t>
            </a:r>
          </a:p>
        </p:txBody>
      </p:sp>
      <p:sp>
        <p:nvSpPr>
          <p:cNvPr id="6" name="TextBox 5"/>
          <p:cNvSpPr txBox="1"/>
          <p:nvPr/>
        </p:nvSpPr>
        <p:spPr>
          <a:xfrm>
            <a:off x="6705600" y="228600"/>
            <a:ext cx="2029691"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400" dirty="0">
                <a:solidFill>
                  <a:prstClr val="black"/>
                </a:solidFill>
                <a:latin typeface="Arial" pitchFamily="34" charset="0"/>
                <a:cs typeface="Arial" pitchFamily="34" charset="0"/>
              </a:rPr>
              <a:t>Primary prevention &amp; Screening</a:t>
            </a:r>
          </a:p>
          <a:p>
            <a:r>
              <a:rPr lang="en-ZA" sz="1400" dirty="0">
                <a:solidFill>
                  <a:prstClr val="black"/>
                </a:solidFill>
                <a:latin typeface="Arial" pitchFamily="34" charset="0"/>
                <a:cs typeface="Arial" pitchFamily="34" charset="0"/>
              </a:rPr>
              <a:t>Household visits- adherence monitoring and identification of complications</a:t>
            </a:r>
          </a:p>
          <a:p>
            <a:r>
              <a:rPr lang="en-ZA" sz="1400" dirty="0">
                <a:solidFill>
                  <a:prstClr val="black"/>
                </a:solidFill>
                <a:latin typeface="Arial" pitchFamily="34" charset="0"/>
                <a:cs typeface="Arial" pitchFamily="34" charset="0"/>
              </a:rPr>
              <a:t>Referrals</a:t>
            </a:r>
          </a:p>
        </p:txBody>
      </p:sp>
      <p:sp>
        <p:nvSpPr>
          <p:cNvPr id="7" name="TextBox 6"/>
          <p:cNvSpPr txBox="1"/>
          <p:nvPr/>
        </p:nvSpPr>
        <p:spPr>
          <a:xfrm>
            <a:off x="762000" y="4114800"/>
            <a:ext cx="19050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400" dirty="0">
                <a:solidFill>
                  <a:prstClr val="black"/>
                </a:solidFill>
                <a:latin typeface="Arial" pitchFamily="34" charset="0"/>
                <a:cs typeface="Arial" pitchFamily="34" charset="0"/>
              </a:rPr>
              <a:t>Oversight and addressing systemic challenges</a:t>
            </a:r>
          </a:p>
        </p:txBody>
      </p:sp>
      <p:sp>
        <p:nvSpPr>
          <p:cNvPr id="8" name="TextBox 7"/>
          <p:cNvSpPr txBox="1"/>
          <p:nvPr/>
        </p:nvSpPr>
        <p:spPr>
          <a:xfrm>
            <a:off x="7294418" y="4114800"/>
            <a:ext cx="17526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400" dirty="0">
                <a:solidFill>
                  <a:prstClr val="black"/>
                </a:solidFill>
                <a:latin typeface="Arial" pitchFamily="34" charset="0"/>
                <a:cs typeface="Arial" pitchFamily="34" charset="0"/>
              </a:rPr>
              <a:t>Mentoring &amp; supervision and strengthening of referral</a:t>
            </a:r>
          </a:p>
        </p:txBody>
      </p:sp>
      <p:sp>
        <p:nvSpPr>
          <p:cNvPr id="9" name="TextBox 8"/>
          <p:cNvSpPr txBox="1"/>
          <p:nvPr/>
        </p:nvSpPr>
        <p:spPr>
          <a:xfrm>
            <a:off x="6449291" y="5777253"/>
            <a:ext cx="22860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400" dirty="0">
                <a:solidFill>
                  <a:prstClr val="black"/>
                </a:solidFill>
                <a:latin typeface="Arial" pitchFamily="34" charset="0"/>
                <a:cs typeface="Arial" pitchFamily="34" charset="0"/>
              </a:rPr>
              <a:t>Health Education &amp; Awareness</a:t>
            </a:r>
          </a:p>
          <a:p>
            <a:r>
              <a:rPr lang="en-ZA" sz="1400" dirty="0">
                <a:solidFill>
                  <a:prstClr val="black"/>
                </a:solidFill>
                <a:latin typeface="Arial" pitchFamily="34" charset="0"/>
                <a:cs typeface="Arial" pitchFamily="34" charset="0"/>
              </a:rPr>
              <a:t>Screening</a:t>
            </a:r>
          </a:p>
          <a:p>
            <a:r>
              <a:rPr lang="en-ZA" sz="1400" dirty="0">
                <a:solidFill>
                  <a:prstClr val="black"/>
                </a:solidFill>
                <a:latin typeface="Arial" pitchFamily="34" charset="0"/>
                <a:cs typeface="Arial" pitchFamily="34" charset="0"/>
              </a:rPr>
              <a:t>Referrals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4114" y="3244334"/>
            <a:ext cx="261610" cy="369332"/>
          </a:xfrm>
          <a:prstGeom prst="rect">
            <a:avLst/>
          </a:prstGeom>
        </p:spPr>
        <p:txBody>
          <a:bodyPr wrap="none">
            <a:spAutoFit/>
          </a:bodyPr>
          <a:lstStyle/>
          <a:p>
            <a:r>
              <a:rPr lang="en-US" b="1" dirty="0">
                <a:latin typeface="Arial" pitchFamily="34" charset="0"/>
                <a:cs typeface="Arial" pitchFamily="34" charset="0"/>
              </a:rPr>
              <a:t>!</a:t>
            </a:r>
            <a:endParaRPr lang="en-US" dirty="0">
              <a:solidFill>
                <a:schemeClr val="bg1">
                  <a:lumMod val="50000"/>
                </a:schemeClr>
              </a:solidFill>
              <a:latin typeface="Arial" pitchFamily="34" charset="0"/>
              <a:cs typeface="Arial" pitchFamily="34" charset="0"/>
            </a:endParaRPr>
          </a:p>
        </p:txBody>
      </p:sp>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83" y="1143000"/>
            <a:ext cx="6844538"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kumimoji="0" lang="en-US"/>
          </a:p>
        </p:txBody>
      </p:sp>
      <p:sp>
        <p:nvSpPr>
          <p:cNvPr id="3" name="Slide Number Placeholder 2"/>
          <p:cNvSpPr>
            <a:spLocks noGrp="1"/>
          </p:cNvSpPr>
          <p:nvPr>
            <p:ph type="sldNum" sz="quarter" idx="12"/>
          </p:nvPr>
        </p:nvSpPr>
        <p:spPr/>
        <p:txBody>
          <a:bodyPr/>
          <a:lstStyle/>
          <a:p>
            <a:fld id="{042AED99-7FB4-404E-8A97-64753DCE42EC}" type="slidenum">
              <a:rPr kumimoji="0" lang="en-US" smtClean="0"/>
              <a:pPr/>
              <a:t>23</a:t>
            </a:fld>
            <a:endParaRPr kumimoji="0" lang="en-US"/>
          </a:p>
        </p:txBody>
      </p:sp>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14291"/>
            <a:ext cx="9216165" cy="6643709"/>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65592" y="0"/>
            <a:ext cx="9309592" cy="685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142908" y="0"/>
            <a:ext cx="9286908" cy="6858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1602" y="0"/>
            <a:ext cx="9205602" cy="6858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27668" y="0"/>
            <a:ext cx="9371667" cy="68580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214346" y="-1"/>
            <a:ext cx="9358345" cy="6858001"/>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85728"/>
            <a:ext cx="9144000" cy="6357982"/>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0" y="0"/>
            <a:ext cx="9144000" cy="664371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1571604" y="2105561"/>
            <a:ext cx="6429420" cy="2246769"/>
          </a:xfrm>
          <a:prstGeom prst="rect">
            <a:avLst/>
          </a:prstGeom>
        </p:spPr>
        <p:txBody>
          <a:bodyPr wrap="square">
            <a:spAutoFit/>
          </a:bodyPr>
          <a:lstStyle/>
          <a:p>
            <a:pPr algn="just"/>
            <a:r>
              <a:rPr lang="en-US" sz="2800" dirty="0">
                <a:latin typeface="Arial" pitchFamily="34" charset="0"/>
                <a:cs typeface="Arial" pitchFamily="34" charset="0"/>
              </a:rPr>
              <a:t>Seventy seven percent (77%) of patients attending primary health services in South Africa do so for treatment/management of a chronic condition.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85728"/>
            <a:ext cx="9143999" cy="6572272"/>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42852"/>
            <a:ext cx="9144000" cy="6715148"/>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0" y="-214338"/>
            <a:ext cx="9144000" cy="707233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85729"/>
            <a:ext cx="5572148" cy="707886"/>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a:solidFill>
                  <a:schemeClr val="bg1"/>
                </a:solidFill>
                <a:latin typeface="Arial" pitchFamily="34" charset="0"/>
                <a:cs typeface="Arial" pitchFamily="34" charset="0"/>
              </a:rPr>
              <a:t>Chronic Medicine Access Programme for Public Sector Patients</a:t>
            </a:r>
          </a:p>
        </p:txBody>
      </p:sp>
      <p:sp>
        <p:nvSpPr>
          <p:cNvPr id="3" name="Rectangle 2"/>
          <p:cNvSpPr/>
          <p:nvPr/>
        </p:nvSpPr>
        <p:spPr>
          <a:xfrm>
            <a:off x="928662" y="1714488"/>
            <a:ext cx="7286676" cy="2246769"/>
          </a:xfrm>
          <a:prstGeom prst="rect">
            <a:avLst/>
          </a:prstGeom>
        </p:spPr>
        <p:txBody>
          <a:bodyPr wrap="square">
            <a:spAutoFit/>
          </a:bodyPr>
          <a:lstStyle/>
          <a:p>
            <a:pPr marL="342900" lvl="0" indent="-342900">
              <a:buFont typeface="Arial" pitchFamily="34" charset="0"/>
              <a:buChar char="•"/>
            </a:pPr>
            <a:r>
              <a:rPr lang="en-ZA" sz="2000" dirty="0">
                <a:solidFill>
                  <a:prstClr val="black"/>
                </a:solidFill>
                <a:latin typeface="Arial" pitchFamily="34" charset="0"/>
                <a:cs typeface="Arial" pitchFamily="34" charset="0"/>
              </a:rPr>
              <a:t>The provision of an alternative chronic medicine  access programme for public sector patients which includes:</a:t>
            </a:r>
          </a:p>
          <a:p>
            <a:pPr marL="800100" lvl="1" indent="-342900">
              <a:buFont typeface="Arial" pitchFamily="34" charset="0"/>
              <a:buChar char="•"/>
            </a:pPr>
            <a:r>
              <a:rPr lang="en-ZA" sz="2000" dirty="0">
                <a:solidFill>
                  <a:prstClr val="black"/>
                </a:solidFill>
                <a:latin typeface="Arial" pitchFamily="34" charset="0"/>
                <a:cs typeface="Arial" pitchFamily="34" charset="0"/>
              </a:rPr>
              <a:t>Recruitment of patients on programme</a:t>
            </a:r>
          </a:p>
          <a:p>
            <a:pPr marL="800100" lvl="1" indent="-342900">
              <a:buFont typeface="Arial" pitchFamily="34" charset="0"/>
              <a:buChar char="•"/>
            </a:pPr>
            <a:r>
              <a:rPr lang="en-ZA" sz="2000" dirty="0">
                <a:solidFill>
                  <a:prstClr val="black"/>
                </a:solidFill>
                <a:latin typeface="Arial" pitchFamily="34" charset="0"/>
                <a:cs typeface="Arial" pitchFamily="34" charset="0"/>
              </a:rPr>
              <a:t>Dispensing and distribution of scripts by contracted service provider</a:t>
            </a:r>
          </a:p>
          <a:p>
            <a:pPr marL="800100" lvl="1" indent="-342900">
              <a:buFont typeface="Arial" pitchFamily="34" charset="0"/>
              <a:buChar char="•"/>
            </a:pPr>
            <a:r>
              <a:rPr lang="en-ZA" sz="2000" dirty="0">
                <a:solidFill>
                  <a:prstClr val="black"/>
                </a:solidFill>
                <a:latin typeface="Arial" pitchFamily="34" charset="0"/>
                <a:cs typeface="Arial" pitchFamily="34" charset="0"/>
              </a:rPr>
              <a:t>Contract services of pick up points more suitable to patient needs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5080" y="357166"/>
            <a:ext cx="3253839" cy="369332"/>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bg1"/>
                </a:solidFill>
                <a:latin typeface="Arial" pitchFamily="34" charset="0"/>
                <a:cs typeface="Arial" pitchFamily="34" charset="0"/>
              </a:rPr>
              <a:t>Ward based outreach teams</a:t>
            </a:r>
          </a:p>
        </p:txBody>
      </p:sp>
      <p:sp>
        <p:nvSpPr>
          <p:cNvPr id="3" name="Rectangle 2"/>
          <p:cNvSpPr/>
          <p:nvPr/>
        </p:nvSpPr>
        <p:spPr>
          <a:xfrm>
            <a:off x="1000100" y="2143116"/>
            <a:ext cx="6786610" cy="1323439"/>
          </a:xfrm>
          <a:prstGeom prst="rect">
            <a:avLst/>
          </a:prstGeom>
        </p:spPr>
        <p:txBody>
          <a:bodyPr wrap="square">
            <a:spAutoFit/>
          </a:bodyPr>
          <a:lstStyle/>
          <a:p>
            <a:r>
              <a:rPr lang="en-US" sz="2000" dirty="0">
                <a:latin typeface="Arial" pitchFamily="34" charset="0"/>
                <a:cs typeface="Arial" pitchFamily="34" charset="0"/>
              </a:rPr>
              <a:t>Community health workers form an integral part of the system in terms of primary prevention, early identification of symptoms and referral to the clinic, but also to trace defaulters from the chronic care system.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736" y="285728"/>
            <a:ext cx="3246759" cy="400110"/>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a:solidFill>
                  <a:schemeClr val="bg1"/>
                </a:solidFill>
                <a:latin typeface="Arial" pitchFamily="34" charset="0"/>
                <a:cs typeface="Arial" pitchFamily="34" charset="0"/>
              </a:rPr>
              <a:t>Counselling services</a:t>
            </a:r>
          </a:p>
        </p:txBody>
      </p:sp>
      <p:sp>
        <p:nvSpPr>
          <p:cNvPr id="3" name="Rectangle 2"/>
          <p:cNvSpPr/>
          <p:nvPr/>
        </p:nvSpPr>
        <p:spPr>
          <a:xfrm>
            <a:off x="1071538" y="1357298"/>
            <a:ext cx="7072362" cy="4093428"/>
          </a:xfrm>
          <a:prstGeom prst="rect">
            <a:avLst/>
          </a:prstGeom>
        </p:spPr>
        <p:txBody>
          <a:bodyPr wrap="square">
            <a:spAutoFit/>
          </a:bodyPr>
          <a:lstStyle/>
          <a:p>
            <a:r>
              <a:rPr lang="en-US" sz="2000" dirty="0">
                <a:latin typeface="Arial" pitchFamily="34" charset="0"/>
                <a:cs typeface="Arial" pitchFamily="34" charset="0"/>
              </a:rPr>
              <a:t>What happens when a mental health condition is identified either as co-morbid with a chronic condition or independently requires intervention but is neither a chronic condition nor does it require medicine (given that we should not </a:t>
            </a:r>
            <a:r>
              <a:rPr lang="en-US" sz="2000" dirty="0" err="1">
                <a:latin typeface="Arial" pitchFamily="34" charset="0"/>
                <a:cs typeface="Arial" pitchFamily="34" charset="0"/>
              </a:rPr>
              <a:t>medicalize</a:t>
            </a:r>
            <a:r>
              <a:rPr lang="en-US" sz="2000" dirty="0">
                <a:latin typeface="Arial" pitchFamily="34" charset="0"/>
                <a:cs typeface="Arial" pitchFamily="34" charset="0"/>
              </a:rPr>
              <a:t> social problems)?</a:t>
            </a:r>
          </a:p>
          <a:p>
            <a:endParaRPr lang="en-US" sz="2000" dirty="0">
              <a:latin typeface="Arial" pitchFamily="34" charset="0"/>
              <a:cs typeface="Arial" pitchFamily="34" charset="0"/>
            </a:endParaRPr>
          </a:p>
          <a:p>
            <a:r>
              <a:rPr lang="en-US" sz="2000" dirty="0">
                <a:latin typeface="Arial" pitchFamily="34" charset="0"/>
                <a:cs typeface="Arial" pitchFamily="34" charset="0"/>
              </a:rPr>
              <a:t>In the first instance the “treating practitioner” has guidelines in terms of APC of how to assist.</a:t>
            </a:r>
          </a:p>
          <a:p>
            <a:endParaRPr lang="en-US" sz="2000" dirty="0">
              <a:latin typeface="Arial" pitchFamily="34" charset="0"/>
              <a:cs typeface="Arial" pitchFamily="34" charset="0"/>
            </a:endParaRPr>
          </a:p>
          <a:p>
            <a:r>
              <a:rPr lang="en-US" sz="2000" dirty="0">
                <a:latin typeface="Arial" pitchFamily="34" charset="0"/>
                <a:cs typeface="Arial" pitchFamily="34" charset="0"/>
              </a:rPr>
              <a:t>However where counseling is required it is not always easy. In some pilot sites lay counselors that have been appointed as HIV counselors have been trained to deal with mental health also.</a:t>
            </a:r>
            <a:endParaRPr lang="en-US" sz="2000" b="1" dirty="0">
              <a:solidFill>
                <a:schemeClr val="bg1">
                  <a:lumMod val="50000"/>
                </a:schemeClr>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2246769"/>
          </a:xfrm>
          <a:prstGeom prst="rect">
            <a:avLst/>
          </a:prstGeom>
        </p:spPr>
        <p:txBody>
          <a:bodyPr>
            <a:spAutoFit/>
          </a:bodyPr>
          <a:lstStyle/>
          <a:p>
            <a:pPr algn="just"/>
            <a:r>
              <a:rPr lang="en-ZA" sz="2000" dirty="0">
                <a:latin typeface="Arial" pitchFamily="34" charset="0"/>
                <a:cs typeface="Arial" pitchFamily="34" charset="0"/>
              </a:rPr>
              <a:t>An important question as we go forward and for other countries that examine integration of NCDs and mental health is, do we want to include all mental health conditions? And if not which conditions would most easily and feasibly be included?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4114" y="3244334"/>
            <a:ext cx="1415772" cy="369332"/>
          </a:xfrm>
          <a:prstGeom prst="rect">
            <a:avLst/>
          </a:prstGeom>
        </p:spPr>
        <p:txBody>
          <a:bodyPr wrap="none">
            <a:spAutoFit/>
          </a:bodyPr>
          <a:lstStyle/>
          <a:p>
            <a:r>
              <a:rPr lang="en-US" b="1">
                <a:latin typeface="Arial" pitchFamily="34" charset="0"/>
                <a:cs typeface="Arial" pitchFamily="34" charset="0"/>
              </a:rPr>
              <a:t>Thank you!</a:t>
            </a:r>
            <a:endParaRPr lang="en-US" dirty="0">
              <a:solidFill>
                <a:schemeClr val="bg1">
                  <a:lumMod val="50000"/>
                </a:schemeClr>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571472" y="142852"/>
            <a:ext cx="6286528" cy="707886"/>
          </a:xfrm>
          <a:prstGeom prst="rect">
            <a:avLst/>
          </a:prstGeom>
        </p:spPr>
        <p:txBody>
          <a:bodyPr wrap="square">
            <a:spAutoFit/>
          </a:bodyPr>
          <a:lstStyle/>
          <a:p>
            <a:pPr algn="ctr"/>
            <a:r>
              <a:rPr lang="en-US" sz="2000" dirty="0">
                <a:solidFill>
                  <a:schemeClr val="bg1"/>
                </a:solidFill>
                <a:latin typeface="Arial" pitchFamily="34" charset="0"/>
                <a:cs typeface="Arial" pitchFamily="34" charset="0"/>
              </a:rPr>
              <a:t>Prevalence of co-existing mental-physical conditions</a:t>
            </a:r>
            <a:br>
              <a:rPr lang="en-US" sz="2000" dirty="0">
                <a:solidFill>
                  <a:schemeClr val="bg1"/>
                </a:solidFill>
                <a:latin typeface="Arial" pitchFamily="34" charset="0"/>
                <a:cs typeface="Arial" pitchFamily="34" charset="0"/>
              </a:rPr>
            </a:br>
            <a:r>
              <a:rPr lang="en-US" sz="2000" dirty="0">
                <a:solidFill>
                  <a:schemeClr val="bg1"/>
                </a:solidFill>
                <a:latin typeface="Arial" pitchFamily="34" charset="0"/>
                <a:cs typeface="Arial" pitchFamily="34" charset="0"/>
              </a:rPr>
              <a:t>International statistics</a:t>
            </a:r>
            <a:endParaRPr lang="en-ZA" sz="2000" dirty="0">
              <a:latin typeface="Arial" pitchFamily="34" charset="0"/>
              <a:cs typeface="Arial" pitchFamily="34" charset="0"/>
            </a:endParaRPr>
          </a:p>
        </p:txBody>
      </p:sp>
      <p:sp>
        <p:nvSpPr>
          <p:cNvPr id="5" name="Rectangle 4"/>
          <p:cNvSpPr/>
          <p:nvPr/>
        </p:nvSpPr>
        <p:spPr>
          <a:xfrm>
            <a:off x="857224" y="1357298"/>
            <a:ext cx="7358114" cy="3293209"/>
          </a:xfrm>
          <a:prstGeom prst="rect">
            <a:avLst/>
          </a:prstGeom>
        </p:spPr>
        <p:txBody>
          <a:bodyPr wrap="square">
            <a:spAutoFit/>
          </a:bodyPr>
          <a:lstStyle/>
          <a:p>
            <a:pPr>
              <a:buFont typeface="Arial" pitchFamily="34" charset="0"/>
              <a:buChar char="•"/>
            </a:pPr>
            <a:r>
              <a:rPr lang="en-ZA" sz="2400" dirty="0">
                <a:latin typeface="Arial" pitchFamily="34" charset="0"/>
                <a:cs typeface="Arial" pitchFamily="34" charset="0"/>
              </a:rPr>
              <a:t>Rates of depression in people with physical NCDs are two to five times higher than people without NCDs. Likelihood increases with multi-morbidities.</a:t>
            </a:r>
          </a:p>
          <a:p>
            <a:r>
              <a:rPr lang="en-ZA" sz="2400" dirty="0">
                <a:latin typeface="Arial" pitchFamily="34" charset="0"/>
                <a:cs typeface="Arial" pitchFamily="34" charset="0"/>
              </a:rPr>
              <a:t> </a:t>
            </a:r>
          </a:p>
          <a:p>
            <a:pPr>
              <a:buFont typeface="Arial" pitchFamily="34" charset="0"/>
              <a:buChar char="•"/>
            </a:pPr>
            <a:r>
              <a:rPr lang="en-US" sz="2400" dirty="0">
                <a:latin typeface="Arial" pitchFamily="34" charset="0"/>
                <a:cs typeface="Arial" pitchFamily="34" charset="0"/>
              </a:rPr>
              <a:t>Rates of depression in people with HIV nearly twice that of the general population</a:t>
            </a:r>
          </a:p>
          <a:p>
            <a:endParaRPr lang="en-US" sz="2400" baseline="30000" dirty="0">
              <a:latin typeface="Arial" pitchFamily="34" charset="0"/>
              <a:cs typeface="Arial" pitchFamily="34" charset="0"/>
            </a:endParaRPr>
          </a:p>
          <a:p>
            <a:pPr>
              <a:buFont typeface="Arial" pitchFamily="34" charset="0"/>
              <a:buChar char="•"/>
            </a:pPr>
            <a:r>
              <a:rPr lang="en-US" sz="2400" dirty="0">
                <a:latin typeface="Arial" pitchFamily="34" charset="0"/>
                <a:cs typeface="Arial" pitchFamily="34" charset="0"/>
              </a:rPr>
              <a:t>Higher prevalence of alcohol misuse in people living with HIV (PLWHA) and tuberculosis</a:t>
            </a:r>
            <a:endParaRPr lang="en-ZA" sz="24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642910" y="142852"/>
            <a:ext cx="6500858" cy="707886"/>
          </a:xfrm>
          <a:prstGeom prst="rect">
            <a:avLst/>
          </a:prstGeom>
        </p:spPr>
        <p:txBody>
          <a:bodyPr wrap="square">
            <a:spAutoFit/>
          </a:bodyPr>
          <a:lstStyle/>
          <a:p>
            <a:pPr algn="ctr"/>
            <a:r>
              <a:rPr lang="en-ZA" sz="2000" dirty="0">
                <a:solidFill>
                  <a:schemeClr val="bg1"/>
                </a:solidFill>
                <a:latin typeface="Arial" pitchFamily="34" charset="0"/>
                <a:cs typeface="Arial" pitchFamily="34" charset="0"/>
              </a:rPr>
              <a:t>PC101 baseline trial data (N=4393) Co-morbidity of Depression in One or More Physical Conditions</a:t>
            </a:r>
            <a:endParaRPr lang="en-ZA" sz="2000" dirty="0">
              <a:latin typeface="Arial" pitchFamily="34" charset="0"/>
              <a:cs typeface="Arial" pitchFamily="34" charset="0"/>
            </a:endParaRPr>
          </a:p>
        </p:txBody>
      </p:sp>
      <p:sp>
        <p:nvSpPr>
          <p:cNvPr id="5" name="Rectangle 4"/>
          <p:cNvSpPr/>
          <p:nvPr/>
        </p:nvSpPr>
        <p:spPr>
          <a:xfrm>
            <a:off x="1000100" y="1285861"/>
            <a:ext cx="7215238" cy="369332"/>
          </a:xfrm>
          <a:prstGeom prst="rect">
            <a:avLst/>
          </a:prstGeom>
        </p:spPr>
        <p:txBody>
          <a:bodyPr wrap="square">
            <a:spAutoFit/>
          </a:bodyPr>
          <a:lstStyle/>
          <a:p>
            <a:r>
              <a:rPr lang="en-US" dirty="0">
                <a:latin typeface="Arial" pitchFamily="34" charset="0"/>
                <a:cs typeface="Arial" pitchFamily="34" charset="0"/>
              </a:rPr>
              <a:t>38 clinics from Eden and Overberg districts in Western Cape</a:t>
            </a:r>
          </a:p>
        </p:txBody>
      </p:sp>
      <p:graphicFrame>
        <p:nvGraphicFramePr>
          <p:cNvPr id="6" name="Content Placeholder 3"/>
          <p:cNvGraphicFramePr>
            <a:graphicFrameLocks/>
          </p:cNvGraphicFramePr>
          <p:nvPr>
            <p:extLst>
              <p:ext uri="{D42A27DB-BD31-4B8C-83A1-F6EECF244321}">
                <p14:modId xmlns:p14="http://schemas.microsoft.com/office/powerpoint/2010/main" val="3352638030"/>
              </p:ext>
            </p:extLst>
          </p:nvPr>
        </p:nvGraphicFramePr>
        <p:xfrm>
          <a:off x="642910" y="1857364"/>
          <a:ext cx="7858180" cy="43195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1538" y="142852"/>
            <a:ext cx="5786462" cy="707886"/>
          </a:xfrm>
          <a:prstGeom prst="rect">
            <a:avLst/>
          </a:prstGeom>
        </p:spPr>
        <p:txBody>
          <a:bodyPr wrap="square">
            <a:spAutoFit/>
          </a:bodyPr>
          <a:lstStyle/>
          <a:p>
            <a:pPr algn="ctr"/>
            <a:r>
              <a:rPr lang="en-US" sz="2000" dirty="0">
                <a:solidFill>
                  <a:schemeClr val="bg1"/>
                </a:solidFill>
                <a:latin typeface="Arial" pitchFamily="34" charset="0"/>
                <a:cs typeface="Arial" pitchFamily="34" charset="0"/>
              </a:rPr>
              <a:t>PRIME FDS data on co-morbidities, Dr Kenneth Kaunda District, North West  (N= 2549)</a:t>
            </a:r>
            <a:endParaRPr lang="en-ZA" sz="2000" dirty="0">
              <a:latin typeface="Arial" pitchFamily="34" charset="0"/>
              <a:cs typeface="Arial" pitchFamily="34"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3968589934"/>
              </p:ext>
            </p:extLst>
          </p:nvPr>
        </p:nvGraphicFramePr>
        <p:xfrm>
          <a:off x="461865" y="1357298"/>
          <a:ext cx="7886700" cy="4286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500034" y="214290"/>
            <a:ext cx="6500858" cy="707886"/>
          </a:xfrm>
          <a:prstGeom prst="rect">
            <a:avLst/>
          </a:prstGeom>
        </p:spPr>
        <p:txBody>
          <a:bodyPr wrap="square">
            <a:spAutoFit/>
          </a:bodyPr>
          <a:lstStyle/>
          <a:p>
            <a:pPr algn="ctr"/>
            <a:r>
              <a:rPr lang="en-ZA" sz="2000" dirty="0">
                <a:solidFill>
                  <a:schemeClr val="bg1"/>
                </a:solidFill>
                <a:latin typeface="Arial" pitchFamily="34" charset="0"/>
                <a:cs typeface="Arial" pitchFamily="34" charset="0"/>
              </a:rPr>
              <a:t>Baseline patient data from Phase 1 PRIME/COBALT trials (Dr Kenneth Kaunda district, North West) </a:t>
            </a:r>
            <a:endParaRPr lang="en-ZA" sz="2000" dirty="0">
              <a:latin typeface="Arial" pitchFamily="34" charset="0"/>
              <a:cs typeface="Arial" pitchFamily="34" charset="0"/>
            </a:endParaRPr>
          </a:p>
        </p:txBody>
      </p:sp>
      <p:pic>
        <p:nvPicPr>
          <p:cNvPr id="6" name="Content Placeholder 3"/>
          <p:cNvPicPr>
            <a:picLocks noChangeAspect="1"/>
          </p:cNvPicPr>
          <p:nvPr/>
        </p:nvPicPr>
        <p:blipFill>
          <a:blip r:embed="rId2"/>
          <a:stretch>
            <a:fillRect/>
          </a:stretch>
        </p:blipFill>
        <p:spPr>
          <a:xfrm>
            <a:off x="1857356" y="1928802"/>
            <a:ext cx="5738357" cy="4072481"/>
          </a:xfrm>
          <a:prstGeom prst="rect">
            <a:avLst/>
          </a:prstGeom>
        </p:spPr>
      </p:pic>
      <p:sp>
        <p:nvSpPr>
          <p:cNvPr id="5" name="Rectangle 4"/>
          <p:cNvSpPr/>
          <p:nvPr/>
        </p:nvSpPr>
        <p:spPr>
          <a:xfrm>
            <a:off x="4143372" y="3071810"/>
            <a:ext cx="1214446" cy="1200329"/>
          </a:xfrm>
          <a:prstGeom prst="rect">
            <a:avLst/>
          </a:prstGeom>
        </p:spPr>
        <p:txBody>
          <a:bodyPr wrap="square">
            <a:spAutoFit/>
          </a:bodyPr>
          <a:lstStyle/>
          <a:p>
            <a:pPr algn="ctr"/>
            <a:r>
              <a:rPr lang="en-ZA" b="1" dirty="0">
                <a:latin typeface="Arial" pitchFamily="34" charset="0"/>
                <a:cs typeface="Arial" pitchFamily="34" charset="0"/>
              </a:rPr>
              <a:t>(HIV,</a:t>
            </a:r>
          </a:p>
          <a:p>
            <a:pPr algn="ctr"/>
            <a:r>
              <a:rPr lang="en-ZA" b="1" dirty="0">
                <a:latin typeface="Arial" pitchFamily="34" charset="0"/>
                <a:cs typeface="Arial" pitchFamily="34" charset="0"/>
              </a:rPr>
              <a:t>HPT, Depression)</a:t>
            </a:r>
          </a:p>
          <a:p>
            <a:pPr algn="ctr"/>
            <a:r>
              <a:rPr lang="en-ZA" b="1" dirty="0">
                <a:latin typeface="Arial" pitchFamily="34" charset="0"/>
                <a:cs typeface="Arial" pitchFamily="34" charset="0"/>
              </a:rPr>
              <a:t>n = 305</a:t>
            </a:r>
            <a:endParaRPr lang="en-ZA"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1000100" y="142852"/>
            <a:ext cx="5429256" cy="707886"/>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a:solidFill>
                  <a:schemeClr val="bg1"/>
                </a:solidFill>
                <a:latin typeface="Arial" pitchFamily="34" charset="0"/>
                <a:cs typeface="Arial" pitchFamily="34" charset="0"/>
              </a:rPr>
              <a:t>Why is HIV so important to an integrated care model in South Africa?</a:t>
            </a:r>
          </a:p>
        </p:txBody>
      </p:sp>
      <p:sp>
        <p:nvSpPr>
          <p:cNvPr id="5" name="Rectangle 4"/>
          <p:cNvSpPr/>
          <p:nvPr/>
        </p:nvSpPr>
        <p:spPr>
          <a:xfrm>
            <a:off x="714348" y="1643050"/>
            <a:ext cx="7429552" cy="3139321"/>
          </a:xfrm>
          <a:prstGeom prst="rect">
            <a:avLst/>
          </a:prstGeom>
        </p:spPr>
        <p:txBody>
          <a:bodyPr wrap="square">
            <a:spAutoFit/>
          </a:bodyPr>
          <a:lstStyle/>
          <a:p>
            <a:pPr algn="just">
              <a:buFont typeface="Arial" pitchFamily="34" charset="0"/>
              <a:buChar char="•"/>
            </a:pPr>
            <a:r>
              <a:rPr lang="en-ZA" dirty="0">
                <a:latin typeface="Arial" pitchFamily="34" charset="0"/>
                <a:cs typeface="Arial" pitchFamily="34" charset="0"/>
              </a:rPr>
              <a:t>South Africa has had to confront a massive HIV epidemic  - while at the same time deal with a growing burden from NCDs. </a:t>
            </a:r>
          </a:p>
          <a:p>
            <a:pPr algn="just">
              <a:buFont typeface="Arial" pitchFamily="34" charset="0"/>
              <a:buChar char="•"/>
            </a:pPr>
            <a:endParaRPr lang="en-ZA" dirty="0">
              <a:latin typeface="Arial" pitchFamily="34" charset="0"/>
              <a:cs typeface="Arial" pitchFamily="34" charset="0"/>
            </a:endParaRPr>
          </a:p>
          <a:p>
            <a:pPr algn="just">
              <a:buFont typeface="Arial" pitchFamily="34" charset="0"/>
              <a:buChar char="•"/>
            </a:pPr>
            <a:r>
              <a:rPr lang="en-ZA" dirty="0">
                <a:latin typeface="Arial" pitchFamily="34" charset="0"/>
                <a:cs typeface="Arial" pitchFamily="34" charset="0"/>
              </a:rPr>
              <a:t>HIV is now a chronic condition requiring chronic care management.  </a:t>
            </a:r>
            <a:r>
              <a:rPr lang="en-ZA" b="1" dirty="0">
                <a:latin typeface="Arial" pitchFamily="34" charset="0"/>
                <a:cs typeface="Arial" pitchFamily="34" charset="0"/>
              </a:rPr>
              <a:t>Large financial and human resources have been put into fighting HIV </a:t>
            </a:r>
            <a:r>
              <a:rPr lang="en-ZA" dirty="0">
                <a:latin typeface="Arial" pitchFamily="34" charset="0"/>
                <a:cs typeface="Arial" pitchFamily="34" charset="0"/>
              </a:rPr>
              <a:t>and currently SA has the largest ART programme in the world with around 3 million people on treatment and is expected to go up to around 6 million in the “near” future.</a:t>
            </a:r>
          </a:p>
          <a:p>
            <a:pPr algn="just">
              <a:buFont typeface="Arial" pitchFamily="34" charset="0"/>
              <a:buChar char="•"/>
            </a:pPr>
            <a:endParaRPr lang="en-ZA" dirty="0">
              <a:latin typeface="Arial" pitchFamily="34" charset="0"/>
              <a:cs typeface="Arial" pitchFamily="34" charset="0"/>
            </a:endParaRPr>
          </a:p>
          <a:p>
            <a:pPr algn="just">
              <a:buFont typeface="Arial" pitchFamily="34" charset="0"/>
              <a:buChar char="•"/>
            </a:pPr>
            <a:r>
              <a:rPr lang="en-ZA" b="1" dirty="0">
                <a:latin typeface="Arial" pitchFamily="34" charset="0"/>
                <a:cs typeface="Arial" pitchFamily="34" charset="0"/>
              </a:rPr>
              <a:t>The platform for providing chronic HIV care has been carefully planned and relatively well resourced.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p:cNvSpPr/>
          <p:nvPr/>
        </p:nvSpPr>
        <p:spPr>
          <a:xfrm>
            <a:off x="2571736" y="285728"/>
            <a:ext cx="3657128" cy="400110"/>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a:solidFill>
                  <a:schemeClr val="bg1"/>
                </a:solidFill>
                <a:latin typeface="Arial" pitchFamily="34" charset="0"/>
                <a:cs typeface="Arial" pitchFamily="34" charset="0"/>
              </a:rPr>
              <a:t>Primary health care services</a:t>
            </a:r>
          </a:p>
        </p:txBody>
      </p:sp>
      <p:sp>
        <p:nvSpPr>
          <p:cNvPr id="5" name="Rectangle 4"/>
          <p:cNvSpPr/>
          <p:nvPr/>
        </p:nvSpPr>
        <p:spPr>
          <a:xfrm>
            <a:off x="1214414" y="2413338"/>
            <a:ext cx="6572296" cy="1631216"/>
          </a:xfrm>
          <a:prstGeom prst="rect">
            <a:avLst/>
          </a:prstGeom>
        </p:spPr>
        <p:txBody>
          <a:bodyPr wrap="square">
            <a:spAutoFit/>
          </a:bodyPr>
          <a:lstStyle/>
          <a:p>
            <a:r>
              <a:rPr lang="en-US" sz="2000" dirty="0">
                <a:latin typeface="Arial" pitchFamily="34" charset="0"/>
                <a:cs typeface="Arial" pitchFamily="34" charset="0"/>
              </a:rPr>
              <a:t>The primary health care approach (including the primary mental health care approach) has long suggested that  services should be decentralized to the lowest level of health service and to a health worker that is competent to provide effective services. </a:t>
            </a: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1430</Words>
  <Application>Microsoft Office PowerPoint</Application>
  <PresentationFormat>On-screen Show (4:3)</PresentationFormat>
  <Paragraphs>156</Paragraphs>
  <Slides>36</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Calibri</vt:lpstr>
      <vt:lpstr>Constantia</vt:lpstr>
      <vt:lpstr>Wingdings</vt:lpstr>
      <vt:lpstr>Wingdings 2</vt:lpstr>
      <vt:lpstr>Office Theme</vt:lpstr>
      <vt:lpstr>Custom Design</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EISENSTADT, Kevin</cp:lastModifiedBy>
  <cp:revision>86</cp:revision>
  <dcterms:created xsi:type="dcterms:W3CDTF">2013-10-17T06:13:57Z</dcterms:created>
  <dcterms:modified xsi:type="dcterms:W3CDTF">2023-03-27T08:35:16Z</dcterms:modified>
</cp:coreProperties>
</file>